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2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0" r:id="rId3"/>
    <p:sldId id="261" r:id="rId4"/>
    <p:sldId id="272" r:id="rId5"/>
    <p:sldId id="273" r:id="rId6"/>
    <p:sldId id="274" r:id="rId7"/>
    <p:sldId id="264" r:id="rId8"/>
    <p:sldId id="268" r:id="rId9"/>
    <p:sldId id="270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2"/>
    <p:restoredTop sz="92260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/>
                </a:solidFill>
                <a:latin typeface="Cambria"/>
                <a:ea typeface="+mn-ea"/>
                <a:cs typeface="Cambria"/>
              </a:defRPr>
            </a:pPr>
            <a:r>
              <a:rPr lang="en-US" sz="2200" dirty="0"/>
              <a:t>National</a:t>
            </a:r>
          </a:p>
        </c:rich>
      </c:tx>
      <c:layout>
        <c:manualLayout>
          <c:xMode val="edge"/>
          <c:yMode val="edge"/>
          <c:x val="0.26482719068130001"/>
          <c:y val="0.132871612074601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1"/>
              </a:solidFill>
              <a:latin typeface="Cambria"/>
              <a:ea typeface="+mn-ea"/>
              <a:cs typeface="Cambria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328007278442899"/>
          <c:y val="0.27617898558507398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Location</c:v>
                </c:pt>
              </c:strCache>
            </c:strRef>
          </c:tx>
          <c:dPt>
            <c:idx val="0"/>
            <c:bubble3D val="0"/>
            <c:spPr>
              <a:solidFill>
                <a:schemeClr val="tx2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F872-3749-AE0D-C5135D4C46A8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872-3749-AE0D-C5135D4C46A8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F872-3749-AE0D-C5135D4C46A8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Cambria"/>
                    <a:ea typeface="+mn-ea"/>
                    <a:cs typeface="Cambria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Home/Residence</c:v>
                </c:pt>
                <c:pt idx="1">
                  <c:v>Nursing Home</c:v>
                </c:pt>
                <c:pt idx="2">
                  <c:v>Public Setting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71.400000000000006</c:v>
                </c:pt>
                <c:pt idx="1">
                  <c:v>11.1</c:v>
                </c:pt>
                <c:pt idx="2">
                  <c:v>17.5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872-3749-AE0D-C5135D4C46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874015056191604"/>
          <c:y val="0.44196737799226371"/>
          <c:w val="0.32287332504489602"/>
          <c:h val="0.2673245450747167"/>
        </c:manualLayout>
      </c:layout>
      <c:overlay val="0"/>
      <c:spPr>
        <a:noFill/>
        <a:ln w="12700">
          <a:solidFill>
            <a:srgbClr val="00206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Cambria"/>
              <a:ea typeface="+mn-ea"/>
              <a:cs typeface="Cambria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554229108458195E-2"/>
          <c:y val="4.1798941798941801E-2"/>
          <c:w val="0.76530728013836979"/>
          <c:h val="0.805199558388534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Michigan</c:v>
                </c:pt>
              </c:strCache>
            </c:strRef>
          </c:tx>
          <c:spPr>
            <a:solidFill>
              <a:schemeClr val="tx2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6950905330382083E-2"/>
                      <c:h val="6.55026455026454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5CE-6A47-816C-A2775F2CAB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VFib/VTach/
Unknown Shockable</c:v>
                </c:pt>
                <c:pt idx="1">
                  <c:v>Asystole</c:v>
                </c:pt>
                <c:pt idx="2">
                  <c:v>Idioventricular/
PEA</c:v>
                </c:pt>
                <c:pt idx="3">
                  <c:v>Unknown 
Unshockable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0.17499999999999999</c:v>
                </c:pt>
                <c:pt idx="1">
                  <c:v>0.48399999999999999</c:v>
                </c:pt>
                <c:pt idx="2">
                  <c:v>0.19600000000000001</c:v>
                </c:pt>
                <c:pt idx="3">
                  <c:v>0.14499999999999999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5CE-6A47-816C-A2775F2CAB3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National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0"/>
                  <c:y val="5.291005291005290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644-C349-A5EC-1C47DA3A06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VFib/VTach/
Unknown Shockable</c:v>
                </c:pt>
                <c:pt idx="1">
                  <c:v>Asystole</c:v>
                </c:pt>
                <c:pt idx="2">
                  <c:v>Idioventricular/
PEA</c:v>
                </c:pt>
                <c:pt idx="3">
                  <c:v>Unknown 
Unshockable</c:v>
                </c:pt>
              </c:strCache>
            </c:strRef>
          </c:cat>
          <c:val>
            <c:numRef>
              <c:f>Sheet1!$C$2:$C$5</c:f>
              <c:numCache>
                <c:formatCode>0.0%</c:formatCode>
                <c:ptCount val="4"/>
                <c:pt idx="0">
                  <c:v>0.185</c:v>
                </c:pt>
                <c:pt idx="1">
                  <c:v>0.501</c:v>
                </c:pt>
                <c:pt idx="2">
                  <c:v>0.23</c:v>
                </c:pt>
                <c:pt idx="3">
                  <c:v>8.4000000000000005E-2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5CE-6A47-816C-A2775F2CAB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908277368"/>
        <c:axId val="1907872312"/>
      </c:barChart>
      <c:catAx>
        <c:axId val="1908277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907872312"/>
        <c:crosses val="autoZero"/>
        <c:auto val="1"/>
        <c:lblAlgn val="ctr"/>
        <c:lblOffset val="100"/>
        <c:noMultiLvlLbl val="0"/>
      </c:catAx>
      <c:valAx>
        <c:axId val="190787231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90827736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200" dirty="0"/>
              <a:t>National</a:t>
            </a:r>
          </a:p>
        </c:rich>
      </c:tx>
      <c:layout>
        <c:manualLayout>
          <c:xMode val="edge"/>
          <c:yMode val="edge"/>
          <c:x val="0.24382833724731801"/>
          <c:y val="0.1226092954218139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328007278442899"/>
          <c:y val="0.27617898558507398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Sustained ROSC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0-7FB9-C446-AD03-2C9339A74A57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1-7FB9-C446-AD03-2C9339A74A57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7FB9-C446-AD03-2C9339A74A57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22.8</c:v>
                </c:pt>
                <c:pt idx="1">
                  <c:v>77.2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FB9-C446-AD03-2C9339A74A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81250065441705321"/>
          <c:y val="0.40648946912469863"/>
          <c:w val="0.14849910959008925"/>
          <c:h val="0.18754106682705299"/>
        </c:manualLayout>
      </c:layout>
      <c:overlay val="0"/>
      <c:spPr>
        <a:ln w="12700">
          <a:solidFill>
            <a:srgbClr val="002060"/>
          </a:solidFill>
        </a:ln>
      </c:spPr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200" dirty="0"/>
              <a:t>Michigan</a:t>
            </a:r>
          </a:p>
        </c:rich>
      </c:tx>
      <c:layout>
        <c:manualLayout>
          <c:xMode val="edge"/>
          <c:yMode val="edge"/>
          <c:x val="0.25917190670147228"/>
          <c:y val="0.122609295421814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328007278442899"/>
          <c:y val="0.27617898558507398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Sustained ROSC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0-A1B8-6B42-9299-54D9FD1B8A0E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1-A1B8-6B42-9299-54D9FD1B8A0E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A1B8-6B42-9299-54D9FD1B8A0E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23.4</c:v>
                </c:pt>
                <c:pt idx="1">
                  <c:v>76.599999999999994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B8-6B42-9299-54D9FD1B8A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49175880111765E-2"/>
          <c:y val="3.2685958297292005E-2"/>
          <c:w val="0.79012719017705402"/>
          <c:h val="0.836380269627659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Michigan</c:v>
                </c:pt>
              </c:strCache>
            </c:strRef>
          </c:tx>
          <c:spPr>
            <a:solidFill>
              <a:schemeClr val="tx2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Survival to Hospital Admission</c:v>
                </c:pt>
                <c:pt idx="1">
                  <c:v>Survival to Hospital Discharge</c:v>
                </c:pt>
                <c:pt idx="2">
                  <c:v>Good/Moderate 
CPC</c:v>
                </c:pt>
                <c:pt idx="3">
                  <c:v>Missing Hospital Outcome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0.22800000000000001</c:v>
                </c:pt>
                <c:pt idx="1">
                  <c:v>8.4000000000000005E-2</c:v>
                </c:pt>
                <c:pt idx="2">
                  <c:v>7.0000000000000007E-2</c:v>
                </c:pt>
                <c:pt idx="3" formatCode="0.00%">
                  <c:v>2.2408963585434174E-4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217-A241-9757-0A7D5DDBF8A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National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rgbClr val="000000"/>
              </a:solidFill>
            </a:ln>
          </c:spPr>
          <c:invertIfNegative val="0"/>
          <c:dLbls>
            <c:dLbl>
              <c:idx val="0"/>
              <c:layout>
                <c:manualLayout>
                  <c:x val="7.2033712299131292E-4"/>
                  <c:y val="5.579865824886978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2207701419610285E-2"/>
                      <c:h val="6.182687280603480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8217-A241-9757-0A7D5DDBF8A4}"/>
                </c:ext>
              </c:extLst>
            </c:dLbl>
            <c:dLbl>
              <c:idx val="2"/>
              <c:layout>
                <c:manualLayout>
                  <c:x val="-1.440560815997167E-3"/>
                  <c:y val="2.789823076889281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DB-8A45-9D54-F4B0616061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Survival to Hospital Admission</c:v>
                </c:pt>
                <c:pt idx="1">
                  <c:v>Survival to Hospital Discharge</c:v>
                </c:pt>
                <c:pt idx="2">
                  <c:v>Good/Moderate 
CPC</c:v>
                </c:pt>
                <c:pt idx="3">
                  <c:v>Missing Hospital Outcome</c:v>
                </c:pt>
              </c:strCache>
            </c:strRef>
          </c:cat>
          <c:val>
            <c:numRef>
              <c:f>Sheet1!$C$2:$C$5</c:f>
              <c:numCache>
                <c:formatCode>0.0%</c:formatCode>
                <c:ptCount val="4"/>
                <c:pt idx="0">
                  <c:v>0.253</c:v>
                </c:pt>
                <c:pt idx="1">
                  <c:v>0.105</c:v>
                </c:pt>
                <c:pt idx="2">
                  <c:v>8.3000000000000004E-2</c:v>
                </c:pt>
                <c:pt idx="3" formatCode="0.00%">
                  <c:v>2.0152819614461608E-3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217-A241-9757-0A7D5DDBF8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45113864"/>
        <c:axId val="1845083768"/>
      </c:barChart>
      <c:catAx>
        <c:axId val="1845113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845083768"/>
        <c:crosses val="autoZero"/>
        <c:auto val="1"/>
        <c:lblAlgn val="ctr"/>
        <c:lblOffset val="100"/>
        <c:noMultiLvlLbl val="0"/>
      </c:catAx>
      <c:valAx>
        <c:axId val="1845083768"/>
        <c:scaling>
          <c:orientation val="minMax"/>
          <c:max val="0.3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8451138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546511795414049"/>
          <c:y val="0.41383906015912975"/>
          <c:w val="0.13021319959786801"/>
          <c:h val="0.15000329506662624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Michigan</c:v>
                </c:pt>
              </c:strCache>
            </c:strRef>
          </c:tx>
          <c:spPr>
            <a:solidFill>
              <a:schemeClr val="tx2"/>
            </a:solidFill>
            <a:ln>
              <a:solidFill>
                <a:srgbClr val="000000"/>
              </a:solidFill>
            </a:ln>
          </c:spPr>
          <c:invertIfNegative val="0"/>
          <c:dLbls>
            <c:dLbl>
              <c:idx val="0"/>
              <c:layout>
                <c:manualLayout>
                  <c:x val="0"/>
                  <c:y val="-8.570460658886230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62-714F-B5B9-085FCBE92C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Utstein Survival</c:v>
                </c:pt>
                <c:pt idx="1">
                  <c:v>Utstein Bystander Survival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0.32900000000000001</c:v>
                </c:pt>
                <c:pt idx="1">
                  <c:v>0.36199999999999999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90-A84C-8301-08C9AED6BB2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National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rgbClr val="000000"/>
              </a:solidFill>
            </a:ln>
          </c:spPr>
          <c:invertIfNegative val="0"/>
          <c:dLbls>
            <c:dLbl>
              <c:idx val="0"/>
              <c:layout>
                <c:manualLayout>
                  <c:x val="-3.003003003003003E-3"/>
                  <c:y val="-2.85682021962873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C70-A44A-A2E4-2F3A5A448514}"/>
                </c:ext>
              </c:extLst>
            </c:dLbl>
            <c:dLbl>
              <c:idx val="1"/>
              <c:layout>
                <c:manualLayout>
                  <c:x val="-1.5015015015015015E-3"/>
                  <c:y val="8.570460658886218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A62-714F-B5B9-085FCBE92C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Utstein Survival</c:v>
                </c:pt>
                <c:pt idx="1">
                  <c:v>Utstein Bystander Survival</c:v>
                </c:pt>
              </c:strCache>
            </c:strRef>
          </c:cat>
          <c:val>
            <c:numRef>
              <c:f>Sheet1!$C$2:$C$3</c:f>
              <c:numCache>
                <c:formatCode>0.0%</c:formatCode>
                <c:ptCount val="2"/>
                <c:pt idx="0">
                  <c:v>0.33200000000000002</c:v>
                </c:pt>
                <c:pt idx="1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F90-A84C-8301-08C9AED6BB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803831064"/>
        <c:axId val="1905816536"/>
      </c:barChart>
      <c:catAx>
        <c:axId val="1803831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905816536"/>
        <c:crosses val="autoZero"/>
        <c:auto val="1"/>
        <c:lblAlgn val="ctr"/>
        <c:lblOffset val="100"/>
        <c:noMultiLvlLbl val="0"/>
      </c:catAx>
      <c:valAx>
        <c:axId val="1905816536"/>
        <c:scaling>
          <c:orientation val="minMax"/>
          <c:max val="0.6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80383106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en-US" sz="2200" dirty="0"/>
              <a:t>Michigan</a:t>
            </a:r>
          </a:p>
        </c:rich>
      </c:tx>
      <c:layout>
        <c:manualLayout>
          <c:xMode val="edge"/>
          <c:yMode val="edge"/>
          <c:x val="0.23513125201010895"/>
          <c:y val="0.1328716120746015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328007278442899"/>
          <c:y val="0.27617898558507398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Location</c:v>
                </c:pt>
              </c:strCache>
            </c:strRef>
          </c:tx>
          <c:dPt>
            <c:idx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0-A767-EC43-8893-33B462779E94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A767-EC43-8893-33B462779E94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A767-EC43-8893-33B462779E9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71.1%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767-EC43-8893-33B462779E9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Home/Residence</c:v>
                </c:pt>
                <c:pt idx="1">
                  <c:v>Nursing Home</c:v>
                </c:pt>
                <c:pt idx="2">
                  <c:v>Public Setting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71.099999999999994</c:v>
                </c:pt>
                <c:pt idx="1">
                  <c:v>14.9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767-EC43-8893-33B462779E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en-US" sz="2200" dirty="0"/>
              <a:t>National</a:t>
            </a:r>
          </a:p>
        </c:rich>
      </c:tx>
      <c:layout>
        <c:manualLayout>
          <c:xMode val="edge"/>
          <c:yMode val="edge"/>
          <c:x val="0.26482719068130001"/>
          <c:y val="0.1328716120746019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5076186723940234E-2"/>
          <c:y val="0.27337298161739282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Arrest Witness Status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0-25E5-2C4A-99A4-B10D66CC3007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25E5-2C4A-99A4-B10D66CC3007}"/>
              </c:ext>
            </c:extLst>
          </c:dPt>
          <c:dPt>
            <c:idx val="2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2-25E5-2C4A-99A4-B10D66CC3007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49.5%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5E5-2C4A-99A4-B10D66CC300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eparator>,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Bystander Witnessed</c:v>
                </c:pt>
                <c:pt idx="1">
                  <c:v>911 Responder Witnessed</c:v>
                </c:pt>
                <c:pt idx="2">
                  <c:v>Unwitnessed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37.9</c:v>
                </c:pt>
                <c:pt idx="1">
                  <c:v>12.6</c:v>
                </c:pt>
                <c:pt idx="2">
                  <c:v>49.5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5E5-2C4A-99A4-B10D66CC30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651169348112868"/>
          <c:y val="0.44196737799226371"/>
          <c:w val="0.35681976939463511"/>
          <c:h val="0.2673245450747167"/>
        </c:manualLayout>
      </c:layout>
      <c:overlay val="0"/>
      <c:spPr>
        <a:ln w="12700">
          <a:solidFill>
            <a:srgbClr val="002060"/>
          </a:solidFill>
        </a:ln>
      </c:spPr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en-US" sz="2200" dirty="0"/>
              <a:t>Michigan</a:t>
            </a:r>
          </a:p>
        </c:rich>
      </c:tx>
      <c:layout>
        <c:manualLayout>
          <c:xMode val="edge"/>
          <c:yMode val="edge"/>
          <c:x val="0.25815867512794932"/>
          <c:y val="0.13848367739639056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5076186723940234E-2"/>
          <c:y val="0.27337298161739282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Arrest Witness Status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0-D7A5-F443-8941-926C5B49E51E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D7A5-F443-8941-926C5B49E51E}"/>
              </c:ext>
            </c:extLst>
          </c:dPt>
          <c:dPt>
            <c:idx val="2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2-D7A5-F443-8941-926C5B49E51E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eparator>,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Bystander Witnessed</c:v>
                </c:pt>
                <c:pt idx="1">
                  <c:v>911 Responder Witnessed</c:v>
                </c:pt>
                <c:pt idx="2">
                  <c:v>Unwitnessed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38.200000000000003</c:v>
                </c:pt>
                <c:pt idx="1">
                  <c:v>10.8</c:v>
                </c:pt>
                <c:pt idx="2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7A5-F443-8941-926C5B49E5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en-US" sz="2200" dirty="0"/>
              <a:t>National</a:t>
            </a:r>
          </a:p>
        </c:rich>
      </c:tx>
      <c:layout>
        <c:manualLayout>
          <c:xMode val="edge"/>
          <c:yMode val="edge"/>
          <c:x val="0.26482719068130001"/>
          <c:y val="0.1328716120746019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5076186723940234E-2"/>
          <c:y val="0.27337298161739282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Who Initiated CPR</c:v>
                </c:pt>
              </c:strCache>
            </c:strRef>
          </c:tx>
          <c:dPt>
            <c:idx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0-25E5-2C4A-99A4-B10D66CC3007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25E5-2C4A-99A4-B10D66CC3007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25E5-2C4A-99A4-B10D66CC3007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eparator>,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Bystander</c:v>
                </c:pt>
                <c:pt idx="1">
                  <c:v>First Responder</c:v>
                </c:pt>
                <c:pt idx="2">
                  <c:v>EMS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42.6</c:v>
                </c:pt>
                <c:pt idx="1">
                  <c:v>29.9</c:v>
                </c:pt>
                <c:pt idx="2">
                  <c:v>27.4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5E5-2C4A-99A4-B10D66CC30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651169348112868"/>
          <c:y val="0.44196737799226371"/>
          <c:w val="0.35681976939463511"/>
          <c:h val="0.2673245450747167"/>
        </c:manualLayout>
      </c:layout>
      <c:overlay val="0"/>
      <c:spPr>
        <a:ln w="12700">
          <a:solidFill>
            <a:srgbClr val="002060"/>
          </a:solidFill>
        </a:ln>
      </c:spPr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en-US" sz="2200" dirty="0"/>
              <a:t>Michigan</a:t>
            </a:r>
          </a:p>
        </c:rich>
      </c:tx>
      <c:layout>
        <c:manualLayout>
          <c:xMode val="edge"/>
          <c:yMode val="edge"/>
          <c:x val="0.25815867512794932"/>
          <c:y val="0.1356776447354960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5076186723940234E-2"/>
          <c:y val="0.27337298161739282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Who Initiated CPR</c:v>
                </c:pt>
              </c:strCache>
            </c:strRef>
          </c:tx>
          <c:dPt>
            <c:idx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0-D7A5-F443-8941-926C5B49E51E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D7A5-F443-8941-926C5B49E51E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D7A5-F443-8941-926C5B49E51E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eparator>,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Lay Person</c:v>
                </c:pt>
                <c:pt idx="1">
                  <c:v>First Responder</c:v>
                </c:pt>
                <c:pt idx="2">
                  <c:v>EMS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43.8</c:v>
                </c:pt>
                <c:pt idx="1">
                  <c:v>29.7</c:v>
                </c:pt>
                <c:pt idx="2">
                  <c:v>26.5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7A5-F443-8941-926C5B49E5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en-US" sz="2200" dirty="0"/>
              <a:t>National</a:t>
            </a:r>
          </a:p>
        </c:rich>
      </c:tx>
      <c:layout>
        <c:manualLayout>
          <c:xMode val="edge"/>
          <c:yMode val="edge"/>
          <c:x val="0.26482719068130001"/>
          <c:y val="0.1328716120746019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5076186723940234E-2"/>
          <c:y val="0.27337298161739282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Was an AED Applied (prior to EMS Arrival)</c:v>
                </c:pt>
              </c:strCache>
            </c:strRef>
          </c:tx>
          <c:dPt>
            <c:idx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0-25E5-2C4A-99A4-B10D66CC3007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25E5-2C4A-99A4-B10D66CC3007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2-25E5-2C4A-99A4-B10D66CC3007}"/>
              </c:ext>
            </c:extLst>
          </c:dPt>
          <c:dLbls>
            <c:dLbl>
              <c:idx val="0"/>
              <c:layout>
                <c:manualLayout>
                  <c:x val="-0.13853885875600802"/>
                  <c:y val="-0.12642259779852377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71.3%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5E5-2C4A-99A4-B10D66CC3007}"/>
                </c:ext>
              </c:extLst>
            </c:dLbl>
            <c:dLbl>
              <c:idx val="1"/>
              <c:layout>
                <c:manualLayout>
                  <c:x val="0.13103299140598842"/>
                  <c:y val="-1.021285414838786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7.1%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5E5-2C4A-99A4-B10D66CC300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23.1%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5E5-2C4A-99A4-B10D66CC300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eparator>,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No</c:v>
                </c:pt>
                <c:pt idx="1">
                  <c:v>Yes, by a bystander</c:v>
                </c:pt>
                <c:pt idx="2">
                  <c:v>Yes, by a First Responder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0.71299999999999997</c:v>
                </c:pt>
                <c:pt idx="1">
                  <c:v>7.0553163299105659E-2</c:v>
                </c:pt>
                <c:pt idx="2">
                  <c:v>0.23120943245967032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5E5-2C4A-99A4-B10D66CC30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651169348112868"/>
          <c:y val="0.44196737799226371"/>
          <c:w val="0.35681976939463511"/>
          <c:h val="0.2673245450747167"/>
        </c:manualLayout>
      </c:layout>
      <c:overlay val="0"/>
      <c:spPr>
        <a:ln w="12700">
          <a:solidFill>
            <a:srgbClr val="002060"/>
          </a:solidFill>
        </a:ln>
      </c:spPr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en-US" sz="2200" dirty="0"/>
              <a:t>Michigan</a:t>
            </a:r>
          </a:p>
        </c:rich>
      </c:tx>
      <c:layout>
        <c:manualLayout>
          <c:xMode val="edge"/>
          <c:yMode val="edge"/>
          <c:x val="0.25815867512794932"/>
          <c:y val="0.1328716120746015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5076186723940234E-2"/>
          <c:y val="0.27337298161739282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Was an AED Applied (prior to EMS Arrival)</c:v>
                </c:pt>
              </c:strCache>
            </c:strRef>
          </c:tx>
          <c:dPt>
            <c:idx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0-D7A5-F443-8941-926C5B49E51E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D7A5-F443-8941-926C5B49E51E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2-D7A5-F443-8941-926C5B49E51E}"/>
              </c:ext>
            </c:extLst>
          </c:dPt>
          <c:dLbls>
            <c:dLbl>
              <c:idx val="1"/>
              <c:layout>
                <c:manualLayout>
                  <c:x val="0.1186735317010178"/>
                  <c:y val="-7.32458484525835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7A5-F443-8941-926C5B49E51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eparator>,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No</c:v>
                </c:pt>
                <c:pt idx="1">
                  <c:v>Yes, by a bystander</c:v>
                </c:pt>
                <c:pt idx="2">
                  <c:v>Yes, by a First Responder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0.59861976847729292</c:v>
                </c:pt>
                <c:pt idx="1">
                  <c:v>0.1191006233303651</c:v>
                </c:pt>
                <c:pt idx="2">
                  <c:v>0.28227960819234194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7A5-F443-8941-926C5B49E5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554229108458195E-2"/>
          <c:y val="4.1798941798941801E-2"/>
          <c:w val="0.74533800210457601"/>
          <c:h val="0.846153928839928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Michigan</c:v>
                </c:pt>
              </c:strCache>
            </c:strRef>
          </c:tx>
          <c:spPr>
            <a:solidFill>
              <a:schemeClr val="tx2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6950905330382083E-2"/>
                      <c:h val="6.55026455026454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5CE-6A47-816C-A2775F2CAB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Bystander CPR</c:v>
                </c:pt>
                <c:pt idx="1">
                  <c:v>Public AED Use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0.39700000000000002</c:v>
                </c:pt>
                <c:pt idx="1">
                  <c:v>0.16300000000000001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5CE-6A47-816C-A2775F2CAB3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National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1"/>
              <c:layout>
                <c:manualLayout>
                  <c:x val="1.5360983102918587E-3"/>
                  <c:y val="-1.944466742009348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2158157649648636E-2"/>
                      <c:h val="3.726400640070131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5F05-7443-BC7E-0D728FDF71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Bystander CPR</c:v>
                </c:pt>
                <c:pt idx="1">
                  <c:v>Public AED Use</c:v>
                </c:pt>
              </c:strCache>
            </c:strRef>
          </c:cat>
          <c:val>
            <c:numRef>
              <c:f>Sheet1!$C$2:$C$3</c:f>
              <c:numCache>
                <c:formatCode>0.0%</c:formatCode>
                <c:ptCount val="2"/>
                <c:pt idx="0">
                  <c:v>0.42499999999999999</c:v>
                </c:pt>
                <c:pt idx="1">
                  <c:v>0.13900000000000001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5CE-6A47-816C-A2775F2CAB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1908277368"/>
        <c:axId val="1907872312"/>
      </c:barChart>
      <c:catAx>
        <c:axId val="1908277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907872312"/>
        <c:crosses val="autoZero"/>
        <c:auto val="1"/>
        <c:lblAlgn val="ctr"/>
        <c:lblOffset val="100"/>
        <c:noMultiLvlLbl val="0"/>
      </c:catAx>
      <c:valAx>
        <c:axId val="190787231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90827736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10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>
  <cs:dataPoint3D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AB44AE-05A4-47C5-9742-293DD23B97B6}" type="datetimeFigureOut">
              <a:rPr lang="en-US" smtClean="0"/>
              <a:t>4/23/26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E53EB-1A86-4C4E-BBAC-8CFA3C8059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217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E53EB-1A86-4C4E-BBAC-8CFA3C80595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457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E53EB-1A86-4C4E-BBAC-8CFA3C80595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99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3733800"/>
            <a:ext cx="8229600" cy="0"/>
          </a:xfrm>
          <a:prstGeom prst="line">
            <a:avLst/>
          </a:prstGeom>
          <a:ln>
            <a:solidFill>
              <a:srgbClr val="FF0000"/>
            </a:solidFill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431015" y="4279478"/>
            <a:ext cx="4330016" cy="1373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150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152401" y="6172200"/>
            <a:ext cx="1786901" cy="566928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1295400"/>
            <a:ext cx="8229600" cy="0"/>
          </a:xfrm>
          <a:prstGeom prst="line">
            <a:avLst/>
          </a:prstGeom>
          <a:ln>
            <a:solidFill>
              <a:srgbClr val="FF0000"/>
            </a:solidFill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7014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1295400"/>
            <a:ext cx="8229600" cy="0"/>
          </a:xfrm>
          <a:prstGeom prst="line">
            <a:avLst/>
          </a:prstGeom>
          <a:ln>
            <a:solidFill>
              <a:srgbClr val="FF0000"/>
            </a:solidFill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152401" y="6172200"/>
            <a:ext cx="1786901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819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53193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53193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1295400"/>
            <a:ext cx="8229600" cy="0"/>
          </a:xfrm>
          <a:prstGeom prst="line">
            <a:avLst/>
          </a:prstGeom>
          <a:ln>
            <a:solidFill>
              <a:srgbClr val="FF0000"/>
            </a:solidFill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152401" y="6172200"/>
            <a:ext cx="1786901" cy="566928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8371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Cambria"/>
                <a:cs typeface="Cambria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1891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13163"/>
            <a:ext cx="4038600" cy="21891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Line 20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0" y="1060450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/>
          <a:lstStyle/>
          <a:p>
            <a:pPr>
              <a:defRPr/>
            </a:pPr>
            <a:endParaRPr lang="en-US" dirty="0">
              <a:ea typeface="+mn-ea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alphaModFix amt="75000"/>
          </a:blip>
          <a:stretch>
            <a:fillRect/>
          </a:stretch>
        </p:blipFill>
        <p:spPr>
          <a:xfrm>
            <a:off x="152401" y="6172200"/>
            <a:ext cx="1786901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482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57200" y="1295400"/>
            <a:ext cx="8229600" cy="0"/>
          </a:xfrm>
          <a:prstGeom prst="line">
            <a:avLst/>
          </a:prstGeom>
          <a:ln>
            <a:solidFill>
              <a:srgbClr val="FF0000"/>
            </a:solidFill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152401" y="6172200"/>
            <a:ext cx="1786901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469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152401" y="6172200"/>
            <a:ext cx="1786901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477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735BC-9D73-6044-AB28-C9EE5BA20DC0}" type="datetimeFigureOut">
              <a:rPr lang="en-US" smtClean="0"/>
              <a:t>4/23/26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AD9FD-757C-FE4F-BB7B-1478392C0E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02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6" r:id="rId5"/>
    <p:sldLayoutId id="2147483654" r:id="rId6"/>
    <p:sldLayoutId id="2147483655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Cambria"/>
          <a:ea typeface="+mj-ea"/>
          <a:cs typeface="Cambri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Cambria"/>
          <a:ea typeface="+mn-ea"/>
          <a:cs typeface="Cambri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Cambria"/>
          <a:ea typeface="+mn-ea"/>
          <a:cs typeface="Cambri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Cambria"/>
          <a:ea typeface="+mn-ea"/>
          <a:cs typeface="Cambri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Cambria"/>
          <a:ea typeface="+mn-ea"/>
          <a:cs typeface="Cambri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Cambria"/>
          <a:ea typeface="+mn-ea"/>
          <a:cs typeface="Cambri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CARES 2025 National Report Summary: Michigan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359C62-056C-F409-CD2B-62E7508D16C9}"/>
              </a:ext>
            </a:extLst>
          </p:cNvPr>
          <p:cNvSpPr/>
          <p:nvPr/>
        </p:nvSpPr>
        <p:spPr>
          <a:xfrm>
            <a:off x="2002971" y="4169229"/>
            <a:ext cx="5138057" cy="17308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E3B8EC-5B01-F2E9-9DA2-DF0E371067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5959" y="4162698"/>
            <a:ext cx="5212080" cy="1737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664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Autofit/>
          </a:bodyPr>
          <a:lstStyle/>
          <a:p>
            <a:r>
              <a:rPr lang="en-US" sz="3600" dirty="0"/>
              <a:t>Survival Rates: Bystander Witnessed Shockable Rhythm</a:t>
            </a:r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750535535"/>
              </p:ext>
            </p:extLst>
          </p:nvPr>
        </p:nvGraphicFramePr>
        <p:xfrm>
          <a:off x="342900" y="1435623"/>
          <a:ext cx="8458200" cy="4445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43200" y="6257836"/>
            <a:ext cx="640080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/>
              <a:buChar char="•"/>
              <a:defRPr/>
            </a:pPr>
            <a:r>
              <a:rPr lang="en-US" sz="1100" i="1" dirty="0">
                <a:solidFill>
                  <a:srgbClr val="000000"/>
                </a:solidFill>
                <a:latin typeface="Cambria"/>
                <a:cs typeface="Cambria"/>
              </a:rPr>
              <a:t>Utstein = Witnessed by bystander and found in a shockable rhythm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100" i="1" dirty="0">
                <a:solidFill>
                  <a:srgbClr val="000000"/>
                </a:solidFill>
                <a:latin typeface="Cambria"/>
                <a:cs typeface="Cambria"/>
              </a:rPr>
              <a:t>Utstein Bystander = Witnessed by bystander, found in shockable rhythm, and received some bystander intervention (CPR and/or AED application</a:t>
            </a:r>
            <a:r>
              <a:rPr lang="en-US" sz="1100" dirty="0">
                <a:solidFill>
                  <a:srgbClr val="000000"/>
                </a:solidFill>
                <a:latin typeface="Cambria"/>
                <a:cs typeface="Cambria"/>
              </a:rPr>
              <a:t>)</a:t>
            </a:r>
            <a:endParaRPr lang="en-US" sz="1100" i="1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B1FE47-AAFB-00D3-5B3C-7E8B6DF9A90F}"/>
              </a:ext>
            </a:extLst>
          </p:cNvPr>
          <p:cNvSpPr/>
          <p:nvPr/>
        </p:nvSpPr>
        <p:spPr>
          <a:xfrm>
            <a:off x="87086" y="6128657"/>
            <a:ext cx="1937657" cy="65314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790004-0E90-E9E7-1891-285B1B8ABD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86" y="6172200"/>
            <a:ext cx="18288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727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Location of Arrest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87317576"/>
              </p:ext>
            </p:extLst>
          </p:nvPr>
        </p:nvGraphicFramePr>
        <p:xfrm>
          <a:off x="-113875" y="1427580"/>
          <a:ext cx="5713397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A568D3DC-4C98-674C-BF38-9C10CF4CAC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6742622"/>
              </p:ext>
            </p:extLst>
          </p:nvPr>
        </p:nvGraphicFramePr>
        <p:xfrm>
          <a:off x="5335199" y="1417638"/>
          <a:ext cx="4704347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486A755F-D663-FB34-635E-6D204DA47B6F}"/>
              </a:ext>
            </a:extLst>
          </p:cNvPr>
          <p:cNvSpPr/>
          <p:nvPr/>
        </p:nvSpPr>
        <p:spPr>
          <a:xfrm>
            <a:off x="108857" y="6150429"/>
            <a:ext cx="1905000" cy="59871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1ABDB4-C198-9E4B-A192-EB73DB743A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86" y="6172200"/>
            <a:ext cx="18288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34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Arrest Witness Status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1162F49B-E8DE-8C4E-842A-C8EBAB534C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111591"/>
              </p:ext>
            </p:extLst>
          </p:nvPr>
        </p:nvGraphicFramePr>
        <p:xfrm>
          <a:off x="-84058" y="1427580"/>
          <a:ext cx="5713397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B6CC6554-F269-DC4D-86E0-C44A99FBA2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1403178"/>
              </p:ext>
            </p:extLst>
          </p:nvPr>
        </p:nvGraphicFramePr>
        <p:xfrm>
          <a:off x="5157177" y="1427580"/>
          <a:ext cx="5713397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449FDF9D-0272-F547-9828-C5E575C04A4B}"/>
              </a:ext>
            </a:extLst>
          </p:cNvPr>
          <p:cNvSpPr/>
          <p:nvPr/>
        </p:nvSpPr>
        <p:spPr>
          <a:xfrm>
            <a:off x="0" y="6139543"/>
            <a:ext cx="2046514" cy="64225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966E85-D536-6123-ED0A-BF2EFB7D17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86" y="6172200"/>
            <a:ext cx="18288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418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Initiated CPR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1162F49B-E8DE-8C4E-842A-C8EBAB534C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9948862"/>
              </p:ext>
            </p:extLst>
          </p:nvPr>
        </p:nvGraphicFramePr>
        <p:xfrm>
          <a:off x="-84058" y="1427580"/>
          <a:ext cx="5713397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B6CC6554-F269-DC4D-86E0-C44A99FBA2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655265"/>
              </p:ext>
            </p:extLst>
          </p:nvPr>
        </p:nvGraphicFramePr>
        <p:xfrm>
          <a:off x="5157177" y="1427580"/>
          <a:ext cx="5713397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446DFB5E-726B-C790-8B14-0F43324BB27C}"/>
              </a:ext>
            </a:extLst>
          </p:cNvPr>
          <p:cNvSpPr/>
          <p:nvPr/>
        </p:nvSpPr>
        <p:spPr>
          <a:xfrm>
            <a:off x="108857" y="6063343"/>
            <a:ext cx="19812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08F762-7651-2ED6-5508-7D67857D98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86" y="6172200"/>
            <a:ext cx="18288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955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8579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Was an AED Applied </a:t>
            </a:r>
            <a:br>
              <a:rPr lang="en-US" dirty="0"/>
            </a:br>
            <a:r>
              <a:rPr lang="en-US" dirty="0"/>
              <a:t>prior to EMS arrival?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1162F49B-E8DE-8C4E-842A-C8EBAB534C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8254217"/>
              </p:ext>
            </p:extLst>
          </p:nvPr>
        </p:nvGraphicFramePr>
        <p:xfrm>
          <a:off x="-84058" y="1427580"/>
          <a:ext cx="5713397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B6CC6554-F269-DC4D-86E0-C44A99FBA2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3328226"/>
              </p:ext>
            </p:extLst>
          </p:nvPr>
        </p:nvGraphicFramePr>
        <p:xfrm>
          <a:off x="5157177" y="1427580"/>
          <a:ext cx="5713397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3EF1A5DD-ED53-6DF3-6241-D42B84892CB1}"/>
              </a:ext>
            </a:extLst>
          </p:cNvPr>
          <p:cNvSpPr/>
          <p:nvPr/>
        </p:nvSpPr>
        <p:spPr>
          <a:xfrm>
            <a:off x="119743" y="6096000"/>
            <a:ext cx="1839686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D46B4E-016E-7C2E-5AF8-F4172E668F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86" y="6172200"/>
            <a:ext cx="18288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504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Bystander Intervention Rates</a:t>
            </a:r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45425335"/>
              </p:ext>
            </p:extLst>
          </p:nvPr>
        </p:nvGraphicFramePr>
        <p:xfrm>
          <a:off x="533400" y="1500809"/>
          <a:ext cx="8267700" cy="4571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7F5F705-F5A9-164E-97D6-785C209DE5CA}"/>
              </a:ext>
            </a:extLst>
          </p:cNvPr>
          <p:cNvSpPr txBox="1"/>
          <p:nvPr/>
        </p:nvSpPr>
        <p:spPr>
          <a:xfrm>
            <a:off x="2743200" y="6257836"/>
            <a:ext cx="640080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i="1" dirty="0">
                <a:latin typeface="Cambria" panose="02040503050406030204" pitchFamily="18" charset="0"/>
              </a:rPr>
              <a:t>Bystander CPR rate excludes 911 Responder Witnessed, Nursing Home, and Healthcare Facility arrests.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i="1" dirty="0">
                <a:latin typeface="Cambria" panose="02040503050406030204" pitchFamily="18" charset="0"/>
              </a:rPr>
              <a:t>Public AED Use rate excludes 911 Responder Witnessed, Home/Residence, Nursing Home, and Healthcare Facility arrests.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1B1225-010C-C838-F7AD-2EF32833B0D8}"/>
              </a:ext>
            </a:extLst>
          </p:cNvPr>
          <p:cNvSpPr/>
          <p:nvPr/>
        </p:nvSpPr>
        <p:spPr>
          <a:xfrm>
            <a:off x="119743" y="6155979"/>
            <a:ext cx="1828800" cy="67633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3A53FE-A77D-4FBA-F7C0-E0264B0A63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86" y="6172200"/>
            <a:ext cx="18288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704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Arrest Rhythm</a:t>
            </a:r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15005313"/>
              </p:ext>
            </p:extLst>
          </p:nvPr>
        </p:nvGraphicFramePr>
        <p:xfrm>
          <a:off x="419100" y="1417638"/>
          <a:ext cx="82677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01177639-E195-82E8-884B-49D0E8F6737A}"/>
              </a:ext>
            </a:extLst>
          </p:cNvPr>
          <p:cNvSpPr/>
          <p:nvPr/>
        </p:nvSpPr>
        <p:spPr>
          <a:xfrm>
            <a:off x="108857" y="6106886"/>
            <a:ext cx="1807029" cy="6640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9CDF21-2627-8CD9-EF90-0DDBD3E186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86" y="6172200"/>
            <a:ext cx="18288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484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Sustained ROSC in the field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53415540"/>
              </p:ext>
            </p:extLst>
          </p:nvPr>
        </p:nvGraphicFramePr>
        <p:xfrm>
          <a:off x="152400" y="1371600"/>
          <a:ext cx="4966252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3B0789E3-637F-A244-B2FD-3DD00938CB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6298622"/>
              </p:ext>
            </p:extLst>
          </p:nvPr>
        </p:nvGraphicFramePr>
        <p:xfrm>
          <a:off x="5098774" y="1371599"/>
          <a:ext cx="4966252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A4450DF7-E407-5F2A-2C43-3998A7C5CD86}"/>
              </a:ext>
            </a:extLst>
          </p:cNvPr>
          <p:cNvSpPr/>
          <p:nvPr/>
        </p:nvSpPr>
        <p:spPr>
          <a:xfrm>
            <a:off x="152400" y="6150429"/>
            <a:ext cx="1796143" cy="5878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4BEF47-D401-5A10-5A27-497F8834BB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86" y="6172200"/>
            <a:ext cx="18288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343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Survival Rates: Overall Survival</a:t>
            </a:r>
          </a:p>
        </p:txBody>
      </p:sp>
      <p:graphicFrame>
        <p:nvGraphicFramePr>
          <p:cNvPr id="4" name="Content Placeholder 1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8493771"/>
              </p:ext>
            </p:extLst>
          </p:nvPr>
        </p:nvGraphicFramePr>
        <p:xfrm>
          <a:off x="188843" y="1550504"/>
          <a:ext cx="8816011" cy="4552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68B68BC2-96F1-8278-E9A7-470DB226F89A}"/>
              </a:ext>
            </a:extLst>
          </p:cNvPr>
          <p:cNvSpPr/>
          <p:nvPr/>
        </p:nvSpPr>
        <p:spPr>
          <a:xfrm>
            <a:off x="108857" y="6183086"/>
            <a:ext cx="1817914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BAE253-7A78-1678-54C8-6E3B7F291E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86" y="6172200"/>
            <a:ext cx="18288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1038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MfrxcjdgkObC1cHJ61HZQ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1119</TotalTime>
  <Words>153</Words>
  <Application>Microsoft Macintosh PowerPoint</Application>
  <PresentationFormat>On-screen Show (4:3)</PresentationFormat>
  <Paragraphs>40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Office Theme</vt:lpstr>
      <vt:lpstr>CARES 2025 National Report Summary: Michigan</vt:lpstr>
      <vt:lpstr>Location of Arrest</vt:lpstr>
      <vt:lpstr>Arrest Witness Status</vt:lpstr>
      <vt:lpstr>Who Initiated CPR</vt:lpstr>
      <vt:lpstr>Was an AED Applied  prior to EMS arrival?</vt:lpstr>
      <vt:lpstr>Bystander Intervention Rates</vt:lpstr>
      <vt:lpstr>First Arrest Rhythm</vt:lpstr>
      <vt:lpstr>Sustained ROSC in the field</vt:lpstr>
      <vt:lpstr>Survival Rates: Overall Survival</vt:lpstr>
      <vt:lpstr>Survival Rates: Bystander Witnessed Shockable Rhythm</vt:lpstr>
    </vt:vector>
  </TitlesOfParts>
  <Company>Emory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Allison Crouch</dc:creator>
  <cp:lastModifiedBy>Maloof, Carisa U.</cp:lastModifiedBy>
  <cp:revision>58</cp:revision>
  <dcterms:created xsi:type="dcterms:W3CDTF">2018-11-12T17:36:49Z</dcterms:created>
  <dcterms:modified xsi:type="dcterms:W3CDTF">2026-04-23T16:28:18Z</dcterms:modified>
</cp:coreProperties>
</file>