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642" r:id="rId3"/>
    <p:sldId id="271" r:id="rId4"/>
    <p:sldId id="279" r:id="rId5"/>
    <p:sldId id="286" r:id="rId6"/>
    <p:sldId id="440" r:id="rId7"/>
    <p:sldId id="438" r:id="rId8"/>
    <p:sldId id="639" r:id="rId9"/>
    <p:sldId id="296" r:id="rId10"/>
    <p:sldId id="401" r:id="rId11"/>
    <p:sldId id="638" r:id="rId12"/>
    <p:sldId id="341" r:id="rId13"/>
    <p:sldId id="431" r:id="rId14"/>
    <p:sldId id="421" r:id="rId15"/>
    <p:sldId id="432" r:id="rId16"/>
    <p:sldId id="647" r:id="rId17"/>
    <p:sldId id="648" r:id="rId18"/>
    <p:sldId id="367" r:id="rId19"/>
    <p:sldId id="654" r:id="rId20"/>
    <p:sldId id="655" r:id="rId21"/>
    <p:sldId id="656" r:id="rId22"/>
    <p:sldId id="300" r:id="rId23"/>
    <p:sldId id="307" r:id="rId24"/>
    <p:sldId id="653" r:id="rId25"/>
    <p:sldId id="301" r:id="rId26"/>
    <p:sldId id="664" r:id="rId27"/>
    <p:sldId id="665" r:id="rId28"/>
    <p:sldId id="657" r:id="rId29"/>
    <p:sldId id="261" r:id="rId30"/>
    <p:sldId id="658" r:id="rId31"/>
    <p:sldId id="659" r:id="rId32"/>
    <p:sldId id="660" r:id="rId33"/>
    <p:sldId id="661" r:id="rId34"/>
    <p:sldId id="662" r:id="rId35"/>
    <p:sldId id="637" r:id="rId36"/>
    <p:sldId id="258" r:id="rId37"/>
    <p:sldId id="663" r:id="rId38"/>
    <p:sldId id="259" r:id="rId39"/>
    <p:sldId id="260" r:id="rId40"/>
    <p:sldId id="646" r:id="rId41"/>
    <p:sldId id="641" r:id="rId42"/>
    <p:sldId id="439" r:id="rId43"/>
    <p:sldId id="644" r:id="rId44"/>
    <p:sldId id="645" r:id="rId45"/>
    <p:sldId id="64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Neumar" initials="R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C72F"/>
    <a:srgbClr val="68FF31"/>
    <a:srgbClr val="1CF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1"/>
    <p:restoredTop sz="88556"/>
  </p:normalViewPr>
  <p:slideViewPr>
    <p:cSldViewPr>
      <p:cViewPr varScale="1">
        <p:scale>
          <a:sx n="59" d="100"/>
          <a:sy n="59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248"/>
    </p:cViewPr>
  </p:sorterViewPr>
  <p:notesViewPr>
    <p:cSldViewPr snapToGrid="0" snapToObjects="1">
      <p:cViewPr>
        <p:scale>
          <a:sx n="200" d="100"/>
          <a:sy n="200" d="100"/>
        </p:scale>
        <p:origin x="464" y="408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obertbdunne\Library\Mobile%20Documents\com~apple~CloudDocs\Desktop\Desktop%20-%20Robert&#8217;s%20MacBook%20Pro\Son%20of%20DCAR\RA%20SMH%20meeting%20PPT%20updates\Copy%20of%20DEMCA%20COVID%20Chart%20Cumaltive%20Total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athew\Desktop\SJH%20CARES%20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robertbdunne\Library\Mobile%20Documents\com~apple~CloudDocs\Desktop\Desktop%20-%20Robert&#8217;s%20MacBook%20Pro\Son%20of%20DCAR\RA%20SMH%20meeting%20PPT%20updates\Copy%20of%20DEMCA%20COVID%20Chart%20Cumaltive%20Total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ertbdunne\Library\Mobile%20Documents\com~apple~CloudDocs\Desktop\Desktop%20-%20Robert&#8217;s%20MacBook%20Pro\Son%20of%20DCAR\RBDCopy%20of%20COVID-19%20CARES%20Update%20dGraphs%20M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ertbdunne\Library\Mobile%20Documents\com~apple~CloudDocs\Desktop\Desktop%20-%20Robert&#8217;s%20MacBook%20Pro\Son%20of%20DCAR\RBDCopy%20of%20COVID-19%20CARES%20Update%20dGraphs%20Ma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ertbdunne\Library\Mobile%20Documents\com~apple~CloudDocs\Desktop\Desktop%20-%20Robert&#8217;s%20MacBook%20Pro\Son%20of%20DCAR\RBDCopy%20of%20COVID-19%20CARES%20Update%20dGraphs%20Ma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ertbdunne\Library\Mobile%20Documents\com~apple~CloudDocs\Desktop\Desktop%20-%20Robert&#8217;s%20MacBook%20Pro\Son%20of%20DCAR\RBDCopy%20of%20COVID-19%20CARES%20Update%20dGraphs%20Ma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obertbdunne\Library\Mobile%20Documents\com~apple~CloudDocs\Desktop\Desktop%20-%20Robert&#8217;s%20MacBook%20Pro\Son%20of%20DCAR\RA%20SMH%20meeting%20PPT%20updates\Copy%20of%20Detroit%20Hospital%20InterventionsRB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athew\Desktop\DRH%20CARES%20Plo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athew\Desktop\SGH%20CARES%20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757575"/>
                </a:solidFill>
                <a:latin typeface="+mn-lt"/>
              </a:defRPr>
            </a:pPr>
            <a:r>
              <a:rPr lang="en-US"/>
              <a:t>DEMCA EMS Cardiac Arrest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632405949256346"/>
          <c:y val="0.12758310871518419"/>
          <c:w val="0.71758705161854763"/>
          <c:h val="0.72790033321306535"/>
        </c:manualLayout>
      </c:layout>
      <c:lineChart>
        <c:grouping val="standard"/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2018</c:v>
                </c:pt>
              </c:strCache>
            </c:strRef>
          </c:tx>
          <c:marker>
            <c:symbol val="none"/>
          </c:marker>
          <c:cat>
            <c:strRef>
              <c:f>Sheet1!$A$4:$A$8</c:f>
              <c:strCache>
                <c:ptCount val="5"/>
                <c:pt idx="0">
                  <c:v>Janaury</c:v>
                </c:pt>
                <c:pt idx="1">
                  <c:v>Febraury </c:v>
                </c:pt>
                <c:pt idx="2">
                  <c:v>March </c:v>
                </c:pt>
                <c:pt idx="3">
                  <c:v>April </c:v>
                </c:pt>
                <c:pt idx="4">
                  <c:v>May 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107</c:v>
                </c:pt>
                <c:pt idx="1">
                  <c:v>201</c:v>
                </c:pt>
                <c:pt idx="2">
                  <c:v>296</c:v>
                </c:pt>
                <c:pt idx="3">
                  <c:v>405</c:v>
                </c:pt>
                <c:pt idx="4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A0-F048-8A95-21483A3013F9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cat>
            <c:strRef>
              <c:f>Sheet1!$A$4:$A$8</c:f>
              <c:strCache>
                <c:ptCount val="5"/>
                <c:pt idx="0">
                  <c:v>Janaury</c:v>
                </c:pt>
                <c:pt idx="1">
                  <c:v>Febraury </c:v>
                </c:pt>
                <c:pt idx="2">
                  <c:v>March </c:v>
                </c:pt>
                <c:pt idx="3">
                  <c:v>April </c:v>
                </c:pt>
                <c:pt idx="4">
                  <c:v>May </c:v>
                </c:pt>
              </c:strCache>
            </c:strRef>
          </c:cat>
          <c:val>
            <c:numRef>
              <c:f>Sheet1!$C$4:$C$8</c:f>
              <c:numCache>
                <c:formatCode>General</c:formatCode>
                <c:ptCount val="5"/>
                <c:pt idx="0">
                  <c:v>116</c:v>
                </c:pt>
                <c:pt idx="1">
                  <c:v>238</c:v>
                </c:pt>
                <c:pt idx="2">
                  <c:v>377</c:v>
                </c:pt>
                <c:pt idx="3">
                  <c:v>503</c:v>
                </c:pt>
                <c:pt idx="4">
                  <c:v>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A0-F048-8A95-21483A3013F9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cat>
            <c:strRef>
              <c:f>Sheet1!$A$4:$A$8</c:f>
              <c:strCache>
                <c:ptCount val="5"/>
                <c:pt idx="0">
                  <c:v>Janaury</c:v>
                </c:pt>
                <c:pt idx="1">
                  <c:v>Febraury </c:v>
                </c:pt>
                <c:pt idx="2">
                  <c:v>March </c:v>
                </c:pt>
                <c:pt idx="3">
                  <c:v>April </c:v>
                </c:pt>
                <c:pt idx="4">
                  <c:v>May </c:v>
                </c:pt>
              </c:strCache>
            </c:strRef>
          </c:cat>
          <c:val>
            <c:numRef>
              <c:f>Sheet1!$D$4:$D$8</c:f>
              <c:numCache>
                <c:formatCode>General</c:formatCode>
                <c:ptCount val="5"/>
                <c:pt idx="0">
                  <c:v>122</c:v>
                </c:pt>
                <c:pt idx="1">
                  <c:v>266</c:v>
                </c:pt>
                <c:pt idx="2">
                  <c:v>456</c:v>
                </c:pt>
                <c:pt idx="3">
                  <c:v>723</c:v>
                </c:pt>
                <c:pt idx="4">
                  <c:v>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A0-F048-8A95-21483A301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8053007"/>
        <c:axId val="1872813042"/>
      </c:lineChart>
      <c:catAx>
        <c:axId val="153805300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872813042"/>
        <c:crosses val="autoZero"/>
        <c:auto val="1"/>
        <c:lblAlgn val="ctr"/>
        <c:lblOffset val="100"/>
        <c:noMultiLvlLbl val="1"/>
      </c:catAx>
      <c:valAx>
        <c:axId val="1872813042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538053007"/>
        <c:crosses val="autoZero"/>
        <c:crossBetween val="between"/>
      </c:valAx>
    </c:plotArea>
    <c:legend>
      <c:legendPos val="r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i="0" baseline="0" dirty="0">
                <a:effectLst/>
              </a:rPr>
              <a:t> Intervention as percentage of Total OHCA by Year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8892351997666959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SJH!$A$13</c:f>
              <c:strCache>
                <c:ptCount val="1"/>
                <c:pt idx="0">
                  <c:v>Hypothermia</c:v>
                </c:pt>
              </c:strCache>
            </c:strRef>
          </c:tx>
          <c:marker>
            <c:symbol val="none"/>
          </c:marker>
          <c:cat>
            <c:numRef>
              <c:f>SJH!$B$12:$F$12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SJH!$B$13:$F$13</c:f>
              <c:numCache>
                <c:formatCode>General</c:formatCode>
                <c:ptCount val="5"/>
                <c:pt idx="0">
                  <c:v>3.2</c:v>
                </c:pt>
                <c:pt idx="1">
                  <c:v>4.4000000000000004</c:v>
                </c:pt>
                <c:pt idx="2">
                  <c:v>4</c:v>
                </c:pt>
                <c:pt idx="3">
                  <c:v>2.8</c:v>
                </c:pt>
                <c:pt idx="4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54-AE43-BAD3-97FEFB249D41}"/>
            </c:ext>
          </c:extLst>
        </c:ser>
        <c:ser>
          <c:idx val="1"/>
          <c:order val="1"/>
          <c:tx>
            <c:strRef>
              <c:f>SJH!$A$14</c:f>
              <c:strCache>
                <c:ptCount val="1"/>
                <c:pt idx="0">
                  <c:v>Coronary Angiography</c:v>
                </c:pt>
              </c:strCache>
            </c:strRef>
          </c:tx>
          <c:marker>
            <c:symbol val="none"/>
          </c:marker>
          <c:cat>
            <c:numRef>
              <c:f>SJH!$B$12:$F$12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SJH!$B$14:$F$14</c:f>
              <c:numCache>
                <c:formatCode>General</c:formatCode>
                <c:ptCount val="5"/>
                <c:pt idx="0">
                  <c:v>0</c:v>
                </c:pt>
                <c:pt idx="1">
                  <c:v>0.6</c:v>
                </c:pt>
                <c:pt idx="2">
                  <c:v>4</c:v>
                </c:pt>
                <c:pt idx="3">
                  <c:v>1.7</c:v>
                </c:pt>
                <c:pt idx="4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54-AE43-BAD3-97FEFB249D41}"/>
            </c:ext>
          </c:extLst>
        </c:ser>
        <c:ser>
          <c:idx val="2"/>
          <c:order val="2"/>
          <c:tx>
            <c:strRef>
              <c:f>SJH!$A$15</c:f>
              <c:strCache>
                <c:ptCount val="1"/>
                <c:pt idx="0">
                  <c:v>Stent</c:v>
                </c:pt>
              </c:strCache>
            </c:strRef>
          </c:tx>
          <c:marker>
            <c:symbol val="none"/>
          </c:marker>
          <c:cat>
            <c:numRef>
              <c:f>SJH!$B$12:$F$12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SJH!$B$15:$F$15</c:f>
              <c:numCache>
                <c:formatCode>General</c:formatCode>
                <c:ptCount val="5"/>
                <c:pt idx="0">
                  <c:v>0</c:v>
                </c:pt>
                <c:pt idx="1">
                  <c:v>0.6</c:v>
                </c:pt>
                <c:pt idx="2">
                  <c:v>1.3</c:v>
                </c:pt>
                <c:pt idx="3">
                  <c:v>1.1000000000000001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54-AE43-BAD3-97FEFB249D41}"/>
            </c:ext>
          </c:extLst>
        </c:ser>
        <c:ser>
          <c:idx val="3"/>
          <c:order val="3"/>
          <c:tx>
            <c:strRef>
              <c:f>SJH!$A$16</c:f>
              <c:strCache>
                <c:ptCount val="1"/>
                <c:pt idx="0">
                  <c:v>CABG</c:v>
                </c:pt>
              </c:strCache>
            </c:strRef>
          </c:tx>
          <c:marker>
            <c:symbol val="none"/>
          </c:marker>
          <c:cat>
            <c:numRef>
              <c:f>SJH!$B$12:$F$12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SJH!$B$16:$F$16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54-AE43-BAD3-97FEFB249D41}"/>
            </c:ext>
          </c:extLst>
        </c:ser>
        <c:ser>
          <c:idx val="4"/>
          <c:order val="4"/>
          <c:tx>
            <c:strRef>
              <c:f>SJH!$A$17</c:f>
              <c:strCache>
                <c:ptCount val="1"/>
                <c:pt idx="0">
                  <c:v>ICD</c:v>
                </c:pt>
              </c:strCache>
            </c:strRef>
          </c:tx>
          <c:marker>
            <c:symbol val="none"/>
          </c:marker>
          <c:cat>
            <c:numRef>
              <c:f>SJH!$B$12:$F$12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SJH!$B$17:$F$17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0.7</c:v>
                </c:pt>
                <c:pt idx="3">
                  <c:v>0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54-AE43-BAD3-97FEFB249D41}"/>
            </c:ext>
          </c:extLst>
        </c:ser>
        <c:ser>
          <c:idx val="5"/>
          <c:order val="5"/>
          <c:tx>
            <c:strRef>
              <c:f>SJH!$A$18</c:f>
              <c:strCache>
                <c:ptCount val="1"/>
                <c:pt idx="0">
                  <c:v>Survival to Discharge</c:v>
                </c:pt>
              </c:strCache>
            </c:strRef>
          </c:tx>
          <c:marker>
            <c:symbol val="none"/>
          </c:marker>
          <c:cat>
            <c:numRef>
              <c:f>SJH!$B$12:$F$12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SJH!$B$18:$F$18</c:f>
              <c:numCache>
                <c:formatCode>General</c:formatCode>
                <c:ptCount val="5"/>
                <c:pt idx="0">
                  <c:v>3.9</c:v>
                </c:pt>
                <c:pt idx="1">
                  <c:v>6.3</c:v>
                </c:pt>
                <c:pt idx="2">
                  <c:v>3.3</c:v>
                </c:pt>
                <c:pt idx="3">
                  <c:v>2.2999999999999998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854-AE43-BAD3-97FEFB249D41}"/>
            </c:ext>
          </c:extLst>
        </c:ser>
        <c:ser>
          <c:idx val="6"/>
          <c:order val="6"/>
          <c:tx>
            <c:strRef>
              <c:f>SJH!$A$19</c:f>
              <c:strCache>
                <c:ptCount val="1"/>
                <c:pt idx="0">
                  <c:v>Survival to Discharge with CPC 1 or 2</c:v>
                </c:pt>
              </c:strCache>
            </c:strRef>
          </c:tx>
          <c:marker>
            <c:symbol val="none"/>
          </c:marker>
          <c:cat>
            <c:numRef>
              <c:f>SJH!$B$12:$F$12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SJH!$B$19:$F$19</c:f>
              <c:numCache>
                <c:formatCode>General</c:formatCode>
                <c:ptCount val="5"/>
                <c:pt idx="0">
                  <c:v>2.6</c:v>
                </c:pt>
                <c:pt idx="1">
                  <c:v>4.4000000000000004</c:v>
                </c:pt>
                <c:pt idx="2">
                  <c:v>2.6</c:v>
                </c:pt>
                <c:pt idx="3">
                  <c:v>0.6</c:v>
                </c:pt>
                <c:pt idx="4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854-AE43-BAD3-97FEFB249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561216"/>
        <c:axId val="93563136"/>
      </c:lineChart>
      <c:catAx>
        <c:axId val="93561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563136"/>
        <c:crosses val="autoZero"/>
        <c:auto val="1"/>
        <c:lblAlgn val="ctr"/>
        <c:lblOffset val="100"/>
        <c:noMultiLvlLbl val="0"/>
      </c:catAx>
      <c:valAx>
        <c:axId val="93563136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>
                    <a:effectLst/>
                  </a:rPr>
                  <a:t>Hospital Intervention as percentage of Total Arrests (%)</a:t>
                </a:r>
                <a:endParaRPr lang="en-US" sz="1000">
                  <a:effectLst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561216"/>
        <c:crosses val="autoZero"/>
        <c:crossBetween val="between"/>
        <c:majorUnit val="2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757575"/>
                </a:solidFill>
                <a:latin typeface="+mn-lt"/>
              </a:defRPr>
            </a:pPr>
            <a:r>
              <a:rPr lang="en-US"/>
              <a:t>DEMCA Dead on Scene</a:t>
            </a: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Sheet1!$B$24</c:f>
              <c:strCache>
                <c:ptCount val="1"/>
                <c:pt idx="0">
                  <c:v>2018</c:v>
                </c:pt>
              </c:strCache>
            </c:strRef>
          </c:tx>
          <c:marker>
            <c:symbol val="none"/>
          </c:marker>
          <c:cat>
            <c:strRef>
              <c:f>Sheet1!$A$25:$A$29</c:f>
              <c:strCache>
                <c:ptCount val="5"/>
                <c:pt idx="0">
                  <c:v>Janaury</c:v>
                </c:pt>
                <c:pt idx="1">
                  <c:v>Febraury </c:v>
                </c:pt>
                <c:pt idx="2">
                  <c:v>March </c:v>
                </c:pt>
                <c:pt idx="3">
                  <c:v>April </c:v>
                </c:pt>
                <c:pt idx="4">
                  <c:v>May </c:v>
                </c:pt>
              </c:strCache>
            </c:strRef>
          </c:cat>
          <c:val>
            <c:numRef>
              <c:f>Sheet1!$B$25:$B$29</c:f>
              <c:numCache>
                <c:formatCode>General</c:formatCode>
                <c:ptCount val="5"/>
                <c:pt idx="0">
                  <c:v>132</c:v>
                </c:pt>
                <c:pt idx="1">
                  <c:v>237</c:v>
                </c:pt>
                <c:pt idx="2">
                  <c:v>327</c:v>
                </c:pt>
                <c:pt idx="3">
                  <c:v>417</c:v>
                </c:pt>
                <c:pt idx="4">
                  <c:v>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C-B24C-9CBC-90BBB2E3C6D8}"/>
            </c:ext>
          </c:extLst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cat>
            <c:strRef>
              <c:f>Sheet1!$A$25:$A$29</c:f>
              <c:strCache>
                <c:ptCount val="5"/>
                <c:pt idx="0">
                  <c:v>Janaury</c:v>
                </c:pt>
                <c:pt idx="1">
                  <c:v>Febraury </c:v>
                </c:pt>
                <c:pt idx="2">
                  <c:v>March </c:v>
                </c:pt>
                <c:pt idx="3">
                  <c:v>April </c:v>
                </c:pt>
                <c:pt idx="4">
                  <c:v>May </c:v>
                </c:pt>
              </c:strCache>
            </c:strRef>
          </c:cat>
          <c:val>
            <c:numRef>
              <c:f>Sheet1!$C$25:$C$29</c:f>
              <c:numCache>
                <c:formatCode>General</c:formatCode>
                <c:ptCount val="5"/>
                <c:pt idx="0">
                  <c:v>152</c:v>
                </c:pt>
                <c:pt idx="1">
                  <c:v>285</c:v>
                </c:pt>
                <c:pt idx="2">
                  <c:v>423</c:v>
                </c:pt>
                <c:pt idx="3">
                  <c:v>558</c:v>
                </c:pt>
                <c:pt idx="4">
                  <c:v>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EC-B24C-9CBC-90BBB2E3C6D8}"/>
            </c:ext>
          </c:extLst>
        </c:ser>
        <c:ser>
          <c:idx val="2"/>
          <c:order val="2"/>
          <c:tx>
            <c:strRef>
              <c:f>Sheet1!$D$24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cat>
            <c:strRef>
              <c:f>Sheet1!$A$25:$A$29</c:f>
              <c:strCache>
                <c:ptCount val="5"/>
                <c:pt idx="0">
                  <c:v>Janaury</c:v>
                </c:pt>
                <c:pt idx="1">
                  <c:v>Febraury </c:v>
                </c:pt>
                <c:pt idx="2">
                  <c:v>March </c:v>
                </c:pt>
                <c:pt idx="3">
                  <c:v>April </c:v>
                </c:pt>
                <c:pt idx="4">
                  <c:v>May </c:v>
                </c:pt>
              </c:strCache>
            </c:strRef>
          </c:cat>
          <c:val>
            <c:numRef>
              <c:f>Sheet1!$D$25:$D$29</c:f>
              <c:numCache>
                <c:formatCode>General</c:formatCode>
                <c:ptCount val="5"/>
                <c:pt idx="0">
                  <c:v>156</c:v>
                </c:pt>
                <c:pt idx="1">
                  <c:v>305</c:v>
                </c:pt>
                <c:pt idx="2">
                  <c:v>482</c:v>
                </c:pt>
                <c:pt idx="3">
                  <c:v>766</c:v>
                </c:pt>
                <c:pt idx="4">
                  <c:v>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EC-B24C-9CBC-90BBB2E3C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58956"/>
        <c:axId val="2050980045"/>
      </c:lineChart>
      <c:catAx>
        <c:axId val="1140589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2050980045"/>
        <c:crosses val="autoZero"/>
        <c:auto val="1"/>
        <c:lblAlgn val="ctr"/>
        <c:lblOffset val="100"/>
        <c:noMultiLvlLbl val="1"/>
      </c:catAx>
      <c:valAx>
        <c:axId val="2050980045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14058956"/>
        <c:crosses val="autoZero"/>
        <c:crossBetween val="between"/>
      </c:valAx>
    </c:plotArea>
    <c:legend>
      <c:legendPos val="r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2019 vs 2020 from the date of the first positive test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+'!$B$1</c:f>
              <c:strCache>
                <c:ptCount val="1"/>
                <c:pt idx="0">
                  <c:v>March 10, 2019 - May 31,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'Raw +'!$A$2:$A$10</c:f>
              <c:strCache>
                <c:ptCount val="9"/>
                <c:pt idx="0">
                  <c:v>Age &lt;50</c:v>
                </c:pt>
                <c:pt idx="1">
                  <c:v>Age &gt;50</c:v>
                </c:pt>
                <c:pt idx="2">
                  <c:v>Male</c:v>
                </c:pt>
                <c:pt idx="3">
                  <c:v>Female</c:v>
                </c:pt>
                <c:pt idx="4">
                  <c:v>Nursing Home</c:v>
                </c:pt>
                <c:pt idx="5">
                  <c:v>Field Termination</c:v>
                </c:pt>
                <c:pt idx="6">
                  <c:v>Pronounced in ED</c:v>
                </c:pt>
                <c:pt idx="7">
                  <c:v>Resus in ED</c:v>
                </c:pt>
                <c:pt idx="8">
                  <c:v>Died in Hospital</c:v>
                </c:pt>
              </c:strCache>
            </c:strRef>
          </c:cat>
          <c:val>
            <c:numRef>
              <c:f>'Raw +'!$B$2:$B$10</c:f>
              <c:numCache>
                <c:formatCode>General</c:formatCode>
                <c:ptCount val="9"/>
                <c:pt idx="0">
                  <c:v>84</c:v>
                </c:pt>
                <c:pt idx="1">
                  <c:v>214</c:v>
                </c:pt>
                <c:pt idx="2">
                  <c:v>170</c:v>
                </c:pt>
                <c:pt idx="3">
                  <c:v>134</c:v>
                </c:pt>
                <c:pt idx="4">
                  <c:v>45</c:v>
                </c:pt>
                <c:pt idx="5">
                  <c:v>113</c:v>
                </c:pt>
                <c:pt idx="6">
                  <c:v>53</c:v>
                </c:pt>
                <c:pt idx="7">
                  <c:v>62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7-8847-9675-107E0D13163D}"/>
            </c:ext>
          </c:extLst>
        </c:ser>
        <c:ser>
          <c:idx val="1"/>
          <c:order val="1"/>
          <c:tx>
            <c:strRef>
              <c:f>'Raw +'!$C$1</c:f>
              <c:strCache>
                <c:ptCount val="1"/>
                <c:pt idx="0">
                  <c:v>March 10, 2020  - May 31,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'Raw +'!$A$2:$A$10</c:f>
              <c:strCache>
                <c:ptCount val="9"/>
                <c:pt idx="0">
                  <c:v>Age &lt;50</c:v>
                </c:pt>
                <c:pt idx="1">
                  <c:v>Age &gt;50</c:v>
                </c:pt>
                <c:pt idx="2">
                  <c:v>Male</c:v>
                </c:pt>
                <c:pt idx="3">
                  <c:v>Female</c:v>
                </c:pt>
                <c:pt idx="4">
                  <c:v>Nursing Home</c:v>
                </c:pt>
                <c:pt idx="5">
                  <c:v>Field Termination</c:v>
                </c:pt>
                <c:pt idx="6">
                  <c:v>Pronounced in ED</c:v>
                </c:pt>
                <c:pt idx="7">
                  <c:v>Resus in ED</c:v>
                </c:pt>
                <c:pt idx="8">
                  <c:v>Died in Hospital</c:v>
                </c:pt>
              </c:strCache>
            </c:strRef>
          </c:cat>
          <c:val>
            <c:numRef>
              <c:f>'Raw +'!$C$2:$C$10</c:f>
              <c:numCache>
                <c:formatCode>General</c:formatCode>
                <c:ptCount val="9"/>
                <c:pt idx="0">
                  <c:v>98</c:v>
                </c:pt>
                <c:pt idx="1">
                  <c:v>341</c:v>
                </c:pt>
                <c:pt idx="2">
                  <c:v>257</c:v>
                </c:pt>
                <c:pt idx="3">
                  <c:v>188</c:v>
                </c:pt>
                <c:pt idx="4">
                  <c:v>88</c:v>
                </c:pt>
                <c:pt idx="5">
                  <c:v>295</c:v>
                </c:pt>
                <c:pt idx="6">
                  <c:v>61</c:v>
                </c:pt>
                <c:pt idx="7">
                  <c:v>31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7-8847-9675-107E0D131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84221712"/>
        <c:axId val="1190821568"/>
      </c:barChart>
      <c:catAx>
        <c:axId val="118422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821568"/>
        <c:crosses val="autoZero"/>
        <c:auto val="1"/>
        <c:lblAlgn val="ctr"/>
        <c:lblOffset val="100"/>
        <c:noMultiLvlLbl val="0"/>
      </c:catAx>
      <c:valAx>
        <c:axId val="119082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22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2019 vs 2020 from the date of the first positive test</a:t>
            </a:r>
            <a:r>
              <a:rPr lang="en-US" sz="1400" b="0" i="0" u="none" strike="noStrike" baseline="0"/>
              <a:t> </a:t>
            </a:r>
            <a:r>
              <a:rPr lang="en-US" baseline="0"/>
              <a:t>(%) 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'First (%) +'!$B$1</c:f>
              <c:strCache>
                <c:ptCount val="1"/>
                <c:pt idx="0">
                  <c:v>March 10, 2019 - May 31,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'First (%) +'!$A$2:$A$6</c:f>
              <c:strCache>
                <c:ptCount val="5"/>
                <c:pt idx="0">
                  <c:v>Age &lt;50</c:v>
                </c:pt>
                <c:pt idx="1">
                  <c:v>Age &gt;50</c:v>
                </c:pt>
                <c:pt idx="2">
                  <c:v>Nursing Home</c:v>
                </c:pt>
                <c:pt idx="3">
                  <c:v>Airway</c:v>
                </c:pt>
                <c:pt idx="4">
                  <c:v>Field Termination</c:v>
                </c:pt>
              </c:strCache>
            </c:strRef>
          </c:cat>
          <c:val>
            <c:numRef>
              <c:f>'First (%) +'!$B$2:$B$6</c:f>
              <c:numCache>
                <c:formatCode>General</c:formatCode>
                <c:ptCount val="5"/>
                <c:pt idx="0">
                  <c:v>28</c:v>
                </c:pt>
                <c:pt idx="1">
                  <c:v>70</c:v>
                </c:pt>
                <c:pt idx="2">
                  <c:v>15</c:v>
                </c:pt>
                <c:pt idx="3">
                  <c:v>69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0-034F-A3E1-A857B0E61F53}"/>
            </c:ext>
          </c:extLst>
        </c:ser>
        <c:ser>
          <c:idx val="1"/>
          <c:order val="1"/>
          <c:tx>
            <c:strRef>
              <c:f>'First (%) +'!$C$1</c:f>
              <c:strCache>
                <c:ptCount val="1"/>
                <c:pt idx="0">
                  <c:v>March 10, 2020 - May 31,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'First (%) +'!$A$2:$A$6</c:f>
              <c:strCache>
                <c:ptCount val="5"/>
                <c:pt idx="0">
                  <c:v>Age &lt;50</c:v>
                </c:pt>
                <c:pt idx="1">
                  <c:v>Age &gt;50</c:v>
                </c:pt>
                <c:pt idx="2">
                  <c:v>Nursing Home</c:v>
                </c:pt>
                <c:pt idx="3">
                  <c:v>Airway</c:v>
                </c:pt>
                <c:pt idx="4">
                  <c:v>Field Termination</c:v>
                </c:pt>
              </c:strCache>
            </c:strRef>
          </c:cat>
          <c:val>
            <c:numRef>
              <c:f>'First (%) +'!$C$2:$C$6</c:f>
              <c:numCache>
                <c:formatCode>General</c:formatCode>
                <c:ptCount val="5"/>
                <c:pt idx="0">
                  <c:v>22</c:v>
                </c:pt>
                <c:pt idx="1">
                  <c:v>77</c:v>
                </c:pt>
                <c:pt idx="2">
                  <c:v>20</c:v>
                </c:pt>
                <c:pt idx="3">
                  <c:v>38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00-034F-A3E1-A857B0E61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326272"/>
        <c:axId val="1132344560"/>
      </c:barChart>
      <c:catAx>
        <c:axId val="113232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344560"/>
        <c:crosses val="autoZero"/>
        <c:auto val="1"/>
        <c:lblAlgn val="ctr"/>
        <c:lblOffset val="100"/>
        <c:noMultiLvlLbl val="0"/>
      </c:catAx>
      <c:valAx>
        <c:axId val="11323445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232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2019 vs 2020 from the date of termination protocol change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- Protocol'!$B$1</c:f>
              <c:strCache>
                <c:ptCount val="1"/>
                <c:pt idx="0">
                  <c:v>March 25, 2019 - May 31,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'Raw - Protocol'!$A$2:$A$10</c:f>
              <c:strCache>
                <c:ptCount val="9"/>
                <c:pt idx="0">
                  <c:v>Age &lt;50</c:v>
                </c:pt>
                <c:pt idx="1">
                  <c:v>Age &gt;50</c:v>
                </c:pt>
                <c:pt idx="2">
                  <c:v>Male</c:v>
                </c:pt>
                <c:pt idx="3">
                  <c:v>Female</c:v>
                </c:pt>
                <c:pt idx="4">
                  <c:v>Nursing Home</c:v>
                </c:pt>
                <c:pt idx="5">
                  <c:v>Field Termination</c:v>
                </c:pt>
                <c:pt idx="6">
                  <c:v>Pronounced in ED</c:v>
                </c:pt>
                <c:pt idx="7">
                  <c:v>Resus in ED</c:v>
                </c:pt>
                <c:pt idx="8">
                  <c:v>Died in Hospital</c:v>
                </c:pt>
              </c:strCache>
            </c:strRef>
          </c:cat>
          <c:val>
            <c:numRef>
              <c:f>'Raw - Protocol'!$B$2:$B$10</c:f>
              <c:numCache>
                <c:formatCode>General</c:formatCode>
                <c:ptCount val="9"/>
                <c:pt idx="0">
                  <c:v>66</c:v>
                </c:pt>
                <c:pt idx="1">
                  <c:v>174</c:v>
                </c:pt>
                <c:pt idx="2">
                  <c:v>137</c:v>
                </c:pt>
                <c:pt idx="3">
                  <c:v>108</c:v>
                </c:pt>
                <c:pt idx="4">
                  <c:v>34</c:v>
                </c:pt>
                <c:pt idx="5">
                  <c:v>92</c:v>
                </c:pt>
                <c:pt idx="6">
                  <c:v>42</c:v>
                </c:pt>
                <c:pt idx="7">
                  <c:v>56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C-DC4E-8D97-B2CD8654C350}"/>
            </c:ext>
          </c:extLst>
        </c:ser>
        <c:ser>
          <c:idx val="1"/>
          <c:order val="1"/>
          <c:tx>
            <c:strRef>
              <c:f>'Raw - Protocol'!$C$1</c:f>
              <c:strCache>
                <c:ptCount val="1"/>
                <c:pt idx="0">
                  <c:v>March 25, 2020 - May 31,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'Raw - Protocol'!$A$2:$A$10</c:f>
              <c:strCache>
                <c:ptCount val="9"/>
                <c:pt idx="0">
                  <c:v>Age &lt;50</c:v>
                </c:pt>
                <c:pt idx="1">
                  <c:v>Age &gt;50</c:v>
                </c:pt>
                <c:pt idx="2">
                  <c:v>Male</c:v>
                </c:pt>
                <c:pt idx="3">
                  <c:v>Female</c:v>
                </c:pt>
                <c:pt idx="4">
                  <c:v>Nursing Home</c:v>
                </c:pt>
                <c:pt idx="5">
                  <c:v>Field Termination</c:v>
                </c:pt>
                <c:pt idx="6">
                  <c:v>Pronounced in ED</c:v>
                </c:pt>
                <c:pt idx="7">
                  <c:v>Resus in ED</c:v>
                </c:pt>
                <c:pt idx="8">
                  <c:v>Died in Hospital</c:v>
                </c:pt>
              </c:strCache>
            </c:strRef>
          </c:cat>
          <c:val>
            <c:numRef>
              <c:f>'Raw - Protocol'!$C$2:$C$10</c:f>
              <c:numCache>
                <c:formatCode>General</c:formatCode>
                <c:ptCount val="9"/>
                <c:pt idx="0">
                  <c:v>84</c:v>
                </c:pt>
                <c:pt idx="1">
                  <c:v>294</c:v>
                </c:pt>
                <c:pt idx="2">
                  <c:v>224</c:v>
                </c:pt>
                <c:pt idx="3">
                  <c:v>159</c:v>
                </c:pt>
                <c:pt idx="4">
                  <c:v>75</c:v>
                </c:pt>
                <c:pt idx="5">
                  <c:v>260</c:v>
                </c:pt>
                <c:pt idx="6">
                  <c:v>51</c:v>
                </c:pt>
                <c:pt idx="7">
                  <c:v>23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C-DC4E-8D97-B2CD8654C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3248208"/>
        <c:axId val="1192641600"/>
      </c:barChart>
      <c:catAx>
        <c:axId val="102324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641600"/>
        <c:crosses val="autoZero"/>
        <c:auto val="1"/>
        <c:lblAlgn val="ctr"/>
        <c:lblOffset val="100"/>
        <c:noMultiLvlLbl val="0"/>
      </c:catAx>
      <c:valAx>
        <c:axId val="119264160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24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>
                <a:effectLst/>
              </a:rPr>
              <a:t>2019 vs 2020 from the date of termination protocol change </a:t>
            </a:r>
            <a:r>
              <a:rPr lang="en-US" sz="1600" baseline="0"/>
              <a:t>(%)</a:t>
            </a:r>
            <a:endParaRPr lang="en-US" sz="1600"/>
          </a:p>
        </c:rich>
      </c:tx>
      <c:layout>
        <c:manualLayout>
          <c:xMode val="edge"/>
          <c:yMode val="edge"/>
          <c:x val="0.21868123867274133"/>
          <c:y val="2.4235292246773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'Raw - Protocol (%)'!$B$1</c:f>
              <c:strCache>
                <c:ptCount val="1"/>
                <c:pt idx="0">
                  <c:v>March 25, 2019 - May 31,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'Raw - Protocol (%)'!$A$2:$A$6</c:f>
              <c:strCache>
                <c:ptCount val="5"/>
                <c:pt idx="0">
                  <c:v>Age &lt;50</c:v>
                </c:pt>
                <c:pt idx="1">
                  <c:v>Age &gt;50</c:v>
                </c:pt>
                <c:pt idx="2">
                  <c:v>Nursing Home</c:v>
                </c:pt>
                <c:pt idx="3">
                  <c:v>Airway</c:v>
                </c:pt>
                <c:pt idx="4">
                  <c:v>Field Termination</c:v>
                </c:pt>
              </c:strCache>
            </c:strRef>
          </c:cat>
          <c:val>
            <c:numRef>
              <c:f>'Raw - Protocol (%)'!$B$2:$B$6</c:f>
              <c:numCache>
                <c:formatCode>General</c:formatCode>
                <c:ptCount val="5"/>
                <c:pt idx="0">
                  <c:v>27</c:v>
                </c:pt>
                <c:pt idx="1">
                  <c:v>71</c:v>
                </c:pt>
                <c:pt idx="2">
                  <c:v>14</c:v>
                </c:pt>
                <c:pt idx="3">
                  <c:v>72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6-A740-B57F-AC48F8989EA3}"/>
            </c:ext>
          </c:extLst>
        </c:ser>
        <c:ser>
          <c:idx val="1"/>
          <c:order val="1"/>
          <c:tx>
            <c:strRef>
              <c:f>'Raw - Protocol (%)'!$C$1</c:f>
              <c:strCache>
                <c:ptCount val="1"/>
                <c:pt idx="0">
                  <c:v>March 25, 2020 - May 31,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'Raw - Protocol (%)'!$A$2:$A$6</c:f>
              <c:strCache>
                <c:ptCount val="5"/>
                <c:pt idx="0">
                  <c:v>Age &lt;50</c:v>
                </c:pt>
                <c:pt idx="1">
                  <c:v>Age &gt;50</c:v>
                </c:pt>
                <c:pt idx="2">
                  <c:v>Nursing Home</c:v>
                </c:pt>
                <c:pt idx="3">
                  <c:v>Airway</c:v>
                </c:pt>
                <c:pt idx="4">
                  <c:v>Field Termination</c:v>
                </c:pt>
              </c:strCache>
            </c:strRef>
          </c:cat>
          <c:val>
            <c:numRef>
              <c:f>'Raw - Protocol (%)'!$C$2:$C$6</c:f>
              <c:numCache>
                <c:formatCode>General</c:formatCode>
                <c:ptCount val="5"/>
                <c:pt idx="0">
                  <c:v>22</c:v>
                </c:pt>
                <c:pt idx="1">
                  <c:v>77</c:v>
                </c:pt>
                <c:pt idx="2">
                  <c:v>20</c:v>
                </c:pt>
                <c:pt idx="3">
                  <c:v>33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C6-A740-B57F-AC48F8989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6863200"/>
        <c:axId val="1190204096"/>
      </c:barChart>
      <c:catAx>
        <c:axId val="11968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204096"/>
        <c:crosses val="autoZero"/>
        <c:auto val="1"/>
        <c:lblAlgn val="ctr"/>
        <c:lblOffset val="100"/>
        <c:noMultiLvlLbl val="0"/>
      </c:catAx>
      <c:valAx>
        <c:axId val="11902040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6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Hospital* Intervention as percentage of Total OHCA by Year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'Raw Numbers'!$A$12</c:f>
              <c:strCache>
                <c:ptCount val="1"/>
                <c:pt idx="0">
                  <c:v>Hypothermia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'Raw Numbers'!$B$10:$H$11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COVID</c:v>
                </c:pt>
              </c:strCache>
            </c:strRef>
          </c:cat>
          <c:val>
            <c:numRef>
              <c:f>'Raw Numbers'!$B$12:$H$12</c:f>
              <c:numCache>
                <c:formatCode>General</c:formatCode>
                <c:ptCount val="7"/>
                <c:pt idx="0">
                  <c:v>6.1</c:v>
                </c:pt>
                <c:pt idx="1">
                  <c:v>6.4</c:v>
                </c:pt>
                <c:pt idx="2">
                  <c:v>8.1999999999999993</c:v>
                </c:pt>
                <c:pt idx="3">
                  <c:v>12.3</c:v>
                </c:pt>
                <c:pt idx="4">
                  <c:v>14.4</c:v>
                </c:pt>
                <c:pt idx="5">
                  <c:v>18.399999999999999</c:v>
                </c:pt>
                <c:pt idx="6">
                  <c:v>14.5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E7-FD46-96BB-03B1E064D2F4}"/>
            </c:ext>
          </c:extLst>
        </c:ser>
        <c:ser>
          <c:idx val="1"/>
          <c:order val="1"/>
          <c:tx>
            <c:strRef>
              <c:f>'Raw Numbers'!$A$13</c:f>
              <c:strCache>
                <c:ptCount val="1"/>
                <c:pt idx="0">
                  <c:v>Coronary Angiography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'Raw Numbers'!$B$10:$H$11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COVID</c:v>
                </c:pt>
              </c:strCache>
            </c:strRef>
          </c:cat>
          <c:val>
            <c:numRef>
              <c:f>'Raw Numbers'!$B$13:$H$13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1.3</c:v>
                </c:pt>
                <c:pt idx="2">
                  <c:v>4.4000000000000004</c:v>
                </c:pt>
                <c:pt idx="3">
                  <c:v>4.5</c:v>
                </c:pt>
                <c:pt idx="4">
                  <c:v>4.2</c:v>
                </c:pt>
                <c:pt idx="5">
                  <c:v>4.9000000000000004</c:v>
                </c:pt>
                <c:pt idx="6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E7-FD46-96BB-03B1E064D2F4}"/>
            </c:ext>
          </c:extLst>
        </c:ser>
        <c:ser>
          <c:idx val="2"/>
          <c:order val="2"/>
          <c:tx>
            <c:strRef>
              <c:f>'Raw Numbers'!$A$14</c:f>
              <c:strCache>
                <c:ptCount val="1"/>
                <c:pt idx="0">
                  <c:v>Stent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'Raw Numbers'!$B$10:$H$11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COVID</c:v>
                </c:pt>
              </c:strCache>
            </c:strRef>
          </c:cat>
          <c:val>
            <c:numRef>
              <c:f>'Raw Numbers'!$B$14:$H$14</c:f>
              <c:numCache>
                <c:formatCode>General</c:formatCode>
                <c:ptCount val="7"/>
                <c:pt idx="0">
                  <c:v>1</c:v>
                </c:pt>
                <c:pt idx="1">
                  <c:v>0.5</c:v>
                </c:pt>
                <c:pt idx="2">
                  <c:v>1</c:v>
                </c:pt>
                <c:pt idx="3">
                  <c:v>1.7</c:v>
                </c:pt>
                <c:pt idx="4">
                  <c:v>0.8</c:v>
                </c:pt>
                <c:pt idx="5">
                  <c:v>1.4</c:v>
                </c:pt>
                <c:pt idx="6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E7-FD46-96BB-03B1E064D2F4}"/>
            </c:ext>
          </c:extLst>
        </c:ser>
        <c:ser>
          <c:idx val="3"/>
          <c:order val="3"/>
          <c:tx>
            <c:strRef>
              <c:f>'Raw Numbers'!$A$15</c:f>
              <c:strCache>
                <c:ptCount val="1"/>
                <c:pt idx="0">
                  <c:v>CABG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'Raw Numbers'!$B$10:$H$11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COVID</c:v>
                </c:pt>
              </c:strCache>
            </c:strRef>
          </c:cat>
          <c:val>
            <c:numRef>
              <c:f>'Raw Numbers'!$B$15:$H$15</c:f>
              <c:numCache>
                <c:formatCode>General</c:formatCode>
                <c:ptCount val="7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E7-FD46-96BB-03B1E064D2F4}"/>
            </c:ext>
          </c:extLst>
        </c:ser>
        <c:ser>
          <c:idx val="4"/>
          <c:order val="4"/>
          <c:tx>
            <c:strRef>
              <c:f>'Raw Numbers'!$A$16</c:f>
              <c:strCache>
                <c:ptCount val="1"/>
                <c:pt idx="0">
                  <c:v>ICD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'Raw Numbers'!$B$10:$H$11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COVID</c:v>
                </c:pt>
              </c:strCache>
            </c:strRef>
          </c:cat>
          <c:val>
            <c:numRef>
              <c:f>'Raw Numbers'!$B$16:$H$16</c:f>
              <c:numCache>
                <c:formatCode>General</c:formatCode>
                <c:ptCount val="7"/>
                <c:pt idx="0">
                  <c:v>0.8</c:v>
                </c:pt>
                <c:pt idx="1">
                  <c:v>0.3</c:v>
                </c:pt>
                <c:pt idx="2">
                  <c:v>0.6</c:v>
                </c:pt>
                <c:pt idx="3">
                  <c:v>1.2</c:v>
                </c:pt>
                <c:pt idx="4">
                  <c:v>1.3</c:v>
                </c:pt>
                <c:pt idx="5">
                  <c:v>0.9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7E7-FD46-96BB-03B1E064D2F4}"/>
            </c:ext>
          </c:extLst>
        </c:ser>
        <c:ser>
          <c:idx val="5"/>
          <c:order val="5"/>
          <c:tx>
            <c:strRef>
              <c:f>'Raw Numbers'!$A$17</c:f>
              <c:strCache>
                <c:ptCount val="1"/>
                <c:pt idx="0">
                  <c:v>Survival to Discharge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'Raw Numbers'!$B$10:$H$11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COVID</c:v>
                </c:pt>
              </c:strCache>
            </c:strRef>
          </c:cat>
          <c:val>
            <c:numRef>
              <c:f>'Raw Numbers'!$B$17:$H$17</c:f>
              <c:numCache>
                <c:formatCode>General</c:formatCode>
                <c:ptCount val="7"/>
                <c:pt idx="0">
                  <c:v>3.4</c:v>
                </c:pt>
                <c:pt idx="1">
                  <c:v>5.3</c:v>
                </c:pt>
                <c:pt idx="2">
                  <c:v>6.5</c:v>
                </c:pt>
                <c:pt idx="3">
                  <c:v>7.8</c:v>
                </c:pt>
                <c:pt idx="4">
                  <c:v>6.4</c:v>
                </c:pt>
                <c:pt idx="5">
                  <c:v>7.5</c:v>
                </c:pt>
                <c:pt idx="6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E7-FD46-96BB-03B1E064D2F4}"/>
            </c:ext>
          </c:extLst>
        </c:ser>
        <c:ser>
          <c:idx val="6"/>
          <c:order val="6"/>
          <c:tx>
            <c:strRef>
              <c:f>'Raw Numbers'!$A$18</c:f>
              <c:strCache>
                <c:ptCount val="1"/>
                <c:pt idx="0">
                  <c:v>Survival to Discharge with CPC 1 or 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'Raw Numbers'!$B$10:$H$11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COVID</c:v>
                </c:pt>
              </c:strCache>
            </c:strRef>
          </c:cat>
          <c:val>
            <c:numRef>
              <c:f>'Raw Numbers'!$B$18:$H$18</c:f>
              <c:numCache>
                <c:formatCode>General</c:formatCode>
                <c:ptCount val="7"/>
                <c:pt idx="0">
                  <c:v>2</c:v>
                </c:pt>
                <c:pt idx="1">
                  <c:v>2.9</c:v>
                </c:pt>
                <c:pt idx="2">
                  <c:v>3.3</c:v>
                </c:pt>
                <c:pt idx="3">
                  <c:v>3.6</c:v>
                </c:pt>
                <c:pt idx="4">
                  <c:v>2.9</c:v>
                </c:pt>
                <c:pt idx="5">
                  <c:v>2.6</c:v>
                </c:pt>
                <c:pt idx="6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E7-FD46-96BB-03B1E064D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4590800"/>
        <c:axId val="1714602976"/>
      </c:lineChart>
      <c:catAx>
        <c:axId val="171459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602976"/>
        <c:crosses val="autoZero"/>
        <c:auto val="1"/>
        <c:lblAlgn val="ctr"/>
        <c:lblOffset val="100"/>
        <c:noMultiLvlLbl val="0"/>
      </c:catAx>
      <c:valAx>
        <c:axId val="171460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effectLst/>
                  </a:rPr>
                  <a:t>Hospital Intervention as percentage of Total Arrests (%)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459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 Intervention as percentage of Total OHCA by Year</a:t>
            </a:r>
            <a:endParaRPr lang="en-US" sz="18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DRH!$A$13</c:f>
              <c:strCache>
                <c:ptCount val="1"/>
                <c:pt idx="0">
                  <c:v>Hypothermia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DRH!$B$12:$F$12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DRH!$B$13:$F$13</c:f>
              <c:numCache>
                <c:formatCode>General</c:formatCode>
                <c:ptCount val="5"/>
                <c:pt idx="0">
                  <c:v>12.7</c:v>
                </c:pt>
                <c:pt idx="1">
                  <c:v>6.8</c:v>
                </c:pt>
                <c:pt idx="2">
                  <c:v>15.8</c:v>
                </c:pt>
                <c:pt idx="3">
                  <c:v>22.6</c:v>
                </c:pt>
                <c:pt idx="4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9-4E61-9685-F5B5C279EB67}"/>
            </c:ext>
          </c:extLst>
        </c:ser>
        <c:ser>
          <c:idx val="1"/>
          <c:order val="1"/>
          <c:tx>
            <c:strRef>
              <c:f>DRH!$A$14</c:f>
              <c:strCache>
                <c:ptCount val="1"/>
                <c:pt idx="0">
                  <c:v>Coronary Angiography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DRH!$B$12:$F$12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DRH!$B$14:$F$14</c:f>
              <c:numCache>
                <c:formatCode>General</c:formatCode>
                <c:ptCount val="5"/>
                <c:pt idx="0">
                  <c:v>5.2</c:v>
                </c:pt>
                <c:pt idx="1">
                  <c:v>3.4</c:v>
                </c:pt>
                <c:pt idx="2">
                  <c:v>7.6</c:v>
                </c:pt>
                <c:pt idx="3">
                  <c:v>10.9</c:v>
                </c:pt>
                <c:pt idx="4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79-4E61-9685-F5B5C279EB67}"/>
            </c:ext>
          </c:extLst>
        </c:ser>
        <c:ser>
          <c:idx val="2"/>
          <c:order val="2"/>
          <c:tx>
            <c:strRef>
              <c:f>DRH!$A$15</c:f>
              <c:strCache>
                <c:ptCount val="1"/>
                <c:pt idx="0">
                  <c:v>Stent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DRH!$B$12:$F$12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DRH!$B$15:$F$15</c:f>
              <c:numCache>
                <c:formatCode>General</c:formatCode>
                <c:ptCount val="5"/>
                <c:pt idx="0">
                  <c:v>2.8</c:v>
                </c:pt>
                <c:pt idx="1">
                  <c:v>1.1000000000000001</c:v>
                </c:pt>
                <c:pt idx="2">
                  <c:v>0.6</c:v>
                </c:pt>
                <c:pt idx="3">
                  <c:v>4.3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79-4E61-9685-F5B5C279EB67}"/>
            </c:ext>
          </c:extLst>
        </c:ser>
        <c:ser>
          <c:idx val="3"/>
          <c:order val="3"/>
          <c:tx>
            <c:strRef>
              <c:f>DRH!$A$16</c:f>
              <c:strCache>
                <c:ptCount val="1"/>
                <c:pt idx="0">
                  <c:v>CABG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DRH!$B$12:$F$12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DRH!$B$16:$F$16</c:f>
              <c:numCache>
                <c:formatCode>General</c:formatCode>
                <c:ptCount val="5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9-4E61-9685-F5B5C279EB67}"/>
            </c:ext>
          </c:extLst>
        </c:ser>
        <c:ser>
          <c:idx val="4"/>
          <c:order val="4"/>
          <c:tx>
            <c:strRef>
              <c:f>DRH!$A$17</c:f>
              <c:strCache>
                <c:ptCount val="1"/>
                <c:pt idx="0">
                  <c:v>ICD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DRH!$B$12:$F$12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DRH!$B$17:$F$17</c:f>
              <c:numCache>
                <c:formatCode>General</c:formatCode>
                <c:ptCount val="5"/>
                <c:pt idx="0">
                  <c:v>2.4</c:v>
                </c:pt>
                <c:pt idx="1">
                  <c:v>0.6</c:v>
                </c:pt>
                <c:pt idx="2">
                  <c:v>0.6</c:v>
                </c:pt>
                <c:pt idx="3">
                  <c:v>2.2999999999999998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9-4E61-9685-F5B5C279EB67}"/>
            </c:ext>
          </c:extLst>
        </c:ser>
        <c:ser>
          <c:idx val="5"/>
          <c:order val="5"/>
          <c:tx>
            <c:strRef>
              <c:f>DRH!$A$18</c:f>
              <c:strCache>
                <c:ptCount val="1"/>
                <c:pt idx="0">
                  <c:v>Survival to Discharge</c:v>
                </c:pt>
              </c:strCache>
            </c:strRef>
          </c:tx>
          <c:marker>
            <c:symbol val="none"/>
          </c:marker>
          <c:cat>
            <c:numRef>
              <c:f>DRH!$B$12:$F$12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DRH!$B$18:$F$18</c:f>
              <c:numCache>
                <c:formatCode>General</c:formatCode>
                <c:ptCount val="5"/>
                <c:pt idx="0">
                  <c:v>4.7</c:v>
                </c:pt>
                <c:pt idx="1">
                  <c:v>4.5</c:v>
                </c:pt>
                <c:pt idx="2">
                  <c:v>8.8000000000000007</c:v>
                </c:pt>
                <c:pt idx="3">
                  <c:v>10.1</c:v>
                </c:pt>
                <c:pt idx="4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E4-49D8-9974-259B28CCA902}"/>
            </c:ext>
          </c:extLst>
        </c:ser>
        <c:ser>
          <c:idx val="6"/>
          <c:order val="6"/>
          <c:tx>
            <c:strRef>
              <c:f>DRH!$A$19</c:f>
              <c:strCache>
                <c:ptCount val="1"/>
                <c:pt idx="0">
                  <c:v>Survival to Discharge with CPC 1 or 2</c:v>
                </c:pt>
              </c:strCache>
            </c:strRef>
          </c:tx>
          <c:marker>
            <c:symbol val="none"/>
          </c:marker>
          <c:cat>
            <c:numRef>
              <c:f>DRH!$B$12:$F$12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DRH!$B$19:$F$19</c:f>
              <c:numCache>
                <c:formatCode>General</c:formatCode>
                <c:ptCount val="5"/>
                <c:pt idx="0">
                  <c:v>3.3</c:v>
                </c:pt>
                <c:pt idx="1">
                  <c:v>3.4</c:v>
                </c:pt>
                <c:pt idx="2">
                  <c:v>1.8</c:v>
                </c:pt>
                <c:pt idx="3">
                  <c:v>4.7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E4-49D8-9974-259B28CCA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605888"/>
        <c:axId val="93607808"/>
      </c:lineChart>
      <c:catAx>
        <c:axId val="9360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0200353810399259"/>
              <c:y val="0.947060526525093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07808"/>
        <c:crossesAt val="0"/>
        <c:auto val="1"/>
        <c:lblAlgn val="ctr"/>
        <c:lblOffset val="100"/>
        <c:noMultiLvlLbl val="0"/>
      </c:catAx>
      <c:valAx>
        <c:axId val="93607808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Hospital Intervention as percentage</a:t>
                </a:r>
                <a:r>
                  <a:rPr lang="en-US" baseline="0"/>
                  <a:t> </a:t>
                </a:r>
                <a:r>
                  <a:rPr lang="en-US"/>
                  <a:t>of</a:t>
                </a:r>
                <a:r>
                  <a:rPr lang="en-US" baseline="0"/>
                  <a:t> </a:t>
                </a:r>
                <a:r>
                  <a:rPr lang="en-US"/>
                  <a:t>Total Arrests (%)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0588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i="0" baseline="0" dirty="0">
                <a:effectLst/>
              </a:rPr>
              <a:t>Intervention as percentage of Total OHCA by Year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SGH!$A$13</c:f>
              <c:strCache>
                <c:ptCount val="1"/>
                <c:pt idx="0">
                  <c:v>Hypothermia</c:v>
                </c:pt>
              </c:strCache>
            </c:strRef>
          </c:tx>
          <c:marker>
            <c:symbol val="none"/>
          </c:marker>
          <c:cat>
            <c:numRef>
              <c:f>SGH!$B$12:$F$12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SGH!$B$13:$F$13</c:f>
              <c:numCache>
                <c:formatCode>General</c:formatCode>
                <c:ptCount val="5"/>
                <c:pt idx="0">
                  <c:v>4.8</c:v>
                </c:pt>
                <c:pt idx="1">
                  <c:v>8.6</c:v>
                </c:pt>
                <c:pt idx="2">
                  <c:v>9.8000000000000007</c:v>
                </c:pt>
                <c:pt idx="3">
                  <c:v>12.4</c:v>
                </c:pt>
                <c:pt idx="4">
                  <c:v>17.2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A9-7840-B967-AE9C4B9C3787}"/>
            </c:ext>
          </c:extLst>
        </c:ser>
        <c:ser>
          <c:idx val="1"/>
          <c:order val="1"/>
          <c:tx>
            <c:strRef>
              <c:f>SGH!$A$14</c:f>
              <c:strCache>
                <c:ptCount val="1"/>
                <c:pt idx="0">
                  <c:v>Coronary Angiography</c:v>
                </c:pt>
              </c:strCache>
            </c:strRef>
          </c:tx>
          <c:marker>
            <c:symbol val="none"/>
          </c:marker>
          <c:cat>
            <c:numRef>
              <c:f>SGH!$B$12:$F$12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SGH!$B$14:$F$14</c:f>
              <c:numCache>
                <c:formatCode>General</c:formatCode>
                <c:ptCount val="5"/>
                <c:pt idx="0">
                  <c:v>1.6</c:v>
                </c:pt>
                <c:pt idx="1">
                  <c:v>1.1000000000000001</c:v>
                </c:pt>
                <c:pt idx="2">
                  <c:v>3.3</c:v>
                </c:pt>
                <c:pt idx="3">
                  <c:v>2.4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A9-7840-B967-AE9C4B9C3787}"/>
            </c:ext>
          </c:extLst>
        </c:ser>
        <c:ser>
          <c:idx val="2"/>
          <c:order val="2"/>
          <c:tx>
            <c:strRef>
              <c:f>SGH!$A$15</c:f>
              <c:strCache>
                <c:ptCount val="1"/>
                <c:pt idx="0">
                  <c:v>Stent</c:v>
                </c:pt>
              </c:strCache>
            </c:strRef>
          </c:tx>
          <c:marker>
            <c:symbol val="none"/>
          </c:marker>
          <c:cat>
            <c:numRef>
              <c:f>SGH!$B$12:$F$12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SGH!$B$15:$F$15</c:f>
              <c:numCache>
                <c:formatCode>General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1.2</c:v>
                </c:pt>
                <c:pt idx="3">
                  <c:v>0.9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A9-7840-B967-AE9C4B9C3787}"/>
            </c:ext>
          </c:extLst>
        </c:ser>
        <c:ser>
          <c:idx val="3"/>
          <c:order val="3"/>
          <c:tx>
            <c:strRef>
              <c:f>SGH!$A$16</c:f>
              <c:strCache>
                <c:ptCount val="1"/>
                <c:pt idx="0">
                  <c:v>CABG</c:v>
                </c:pt>
              </c:strCache>
            </c:strRef>
          </c:tx>
          <c:marker>
            <c:symbol val="none"/>
          </c:marker>
          <c:cat>
            <c:numRef>
              <c:f>SGH!$B$12:$F$12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SGH!$B$16:$F$16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A9-7840-B967-AE9C4B9C3787}"/>
            </c:ext>
          </c:extLst>
        </c:ser>
        <c:ser>
          <c:idx val="4"/>
          <c:order val="4"/>
          <c:tx>
            <c:strRef>
              <c:f>SGH!$A$17</c:f>
              <c:strCache>
                <c:ptCount val="1"/>
                <c:pt idx="0">
                  <c:v>ICD</c:v>
                </c:pt>
              </c:strCache>
            </c:strRef>
          </c:tx>
          <c:marker>
            <c:symbol val="none"/>
          </c:marker>
          <c:cat>
            <c:numRef>
              <c:f>SGH!$B$12:$F$12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SGH!$B$17:$F$17</c:f>
              <c:numCache>
                <c:formatCode>General</c:formatCode>
                <c:ptCount val="5"/>
                <c:pt idx="0">
                  <c:v>0.4</c:v>
                </c:pt>
                <c:pt idx="1">
                  <c:v>0</c:v>
                </c:pt>
                <c:pt idx="2">
                  <c:v>0.8</c:v>
                </c:pt>
                <c:pt idx="3">
                  <c:v>0.9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A9-7840-B967-AE9C4B9C3787}"/>
            </c:ext>
          </c:extLst>
        </c:ser>
        <c:ser>
          <c:idx val="5"/>
          <c:order val="5"/>
          <c:tx>
            <c:strRef>
              <c:f>SGH!$A$18</c:f>
              <c:strCache>
                <c:ptCount val="1"/>
                <c:pt idx="0">
                  <c:v>Survival to Discharge</c:v>
                </c:pt>
              </c:strCache>
            </c:strRef>
          </c:tx>
          <c:marker>
            <c:symbol val="none"/>
          </c:marker>
          <c:cat>
            <c:numRef>
              <c:f>SGH!$B$12:$F$12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SGH!$B$18:$F$18</c:f>
              <c:numCache>
                <c:formatCode>General</c:formatCode>
                <c:ptCount val="5"/>
                <c:pt idx="0">
                  <c:v>2</c:v>
                </c:pt>
                <c:pt idx="1">
                  <c:v>5.6</c:v>
                </c:pt>
                <c:pt idx="2">
                  <c:v>7.7</c:v>
                </c:pt>
                <c:pt idx="3">
                  <c:v>10.3</c:v>
                </c:pt>
                <c:pt idx="4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CA9-7840-B967-AE9C4B9C3787}"/>
            </c:ext>
          </c:extLst>
        </c:ser>
        <c:ser>
          <c:idx val="6"/>
          <c:order val="6"/>
          <c:tx>
            <c:strRef>
              <c:f>SGH!$A$19</c:f>
              <c:strCache>
                <c:ptCount val="1"/>
                <c:pt idx="0">
                  <c:v>Survival to Discharge with CPC 1 or 2</c:v>
                </c:pt>
              </c:strCache>
            </c:strRef>
          </c:tx>
          <c:marker>
            <c:symbol val="none"/>
          </c:marker>
          <c:cat>
            <c:numRef>
              <c:f>SGH!$B$12:$F$12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SGH!$B$19:$F$19</c:f>
              <c:numCache>
                <c:formatCode>General</c:formatCode>
                <c:ptCount val="5"/>
                <c:pt idx="0">
                  <c:v>1.2</c:v>
                </c:pt>
                <c:pt idx="1">
                  <c:v>1.5</c:v>
                </c:pt>
                <c:pt idx="2">
                  <c:v>4.9000000000000004</c:v>
                </c:pt>
                <c:pt idx="3">
                  <c:v>4.2</c:v>
                </c:pt>
                <c:pt idx="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CA9-7840-B967-AE9C4B9C3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454720"/>
        <c:axId val="93456640"/>
      </c:lineChart>
      <c:catAx>
        <c:axId val="9345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456640"/>
        <c:crosses val="autoZero"/>
        <c:auto val="1"/>
        <c:lblAlgn val="ctr"/>
        <c:lblOffset val="100"/>
        <c:noMultiLvlLbl val="0"/>
      </c:catAx>
      <c:valAx>
        <c:axId val="93456640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>
                    <a:effectLst/>
                  </a:rPr>
                  <a:t>Hospital Intervention as percentage of Total Arrests (%)</a:t>
                </a:r>
                <a:endParaRPr lang="en-US" sz="100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454720"/>
        <c:crosses val="autoZero"/>
        <c:crossBetween val="between"/>
        <c:majorUnit val="2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2247-AA0C-E645-AED0-582F82F19A7A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A08AC-C6DE-974F-886B-DC135E83F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F3E3A-EEB6-D949-B31E-1A04DB76B2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69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7CF6E3-6322-4E40-A60A-E13CE8FBD0FA}" type="datetime1">
              <a:rPr lang="en-US">
                <a:latin typeface="Times New Roman" charset="0"/>
              </a:rPr>
              <a:pPr/>
              <a:t>6/15/2020</a:t>
            </a:fld>
            <a:endParaRPr lang="en-US">
              <a:latin typeface="Times New Roman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64C33-2012-E04A-9E41-0B97CB7418DD}" type="slidenum">
              <a:rPr lang="en-US"/>
              <a:pPr/>
              <a:t>7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</a:rPr>
              <a:t>Thanks to EMS</a:t>
            </a:r>
          </a:p>
        </p:txBody>
      </p:sp>
    </p:spTree>
    <p:extLst>
      <p:ext uri="{BB962C8B-B14F-4D97-AF65-F5344CB8AC3E}">
        <p14:creationId xmlns:p14="http://schemas.microsoft.com/office/powerpoint/2010/main" val="223347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A08AC-C6DE-974F-886B-DC135E83F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2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A08AC-C6DE-974F-886B-DC135E83F7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2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27DFF532-94EE-3C48-BE78-C5852E3D8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823D5366-CC44-8744-8700-276521090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738F81DD-00BC-E14A-A5DD-3AF46FDAE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1018672-7896-2A45-BD0D-C8A2E9431A4C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5764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A08AC-C6DE-974F-886B-DC135E83F7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5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city’s firefighters are now cross-trained for emergency medical runs and John Samuels Jr. says he’s alive today because of it.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Samuels went into cardiac arrest while napping on the couch of his Detroit home after church on Christmas Day. Soon after, a 911 operator directed his wife to administer CPR and a life-saving team of emergency medical technicians and firefighter first responders took it from there.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never thought it would be me as a recipient of it,” said Samuels, a 59-year-old electrician who is trained in CPR. “Now I know what CPR can do. It worked for me.”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Samuels detailed the efforts that saved his life during a Thursday news conference with Mayor Mike Duggan and Detroit fire officials marking the completion of a two-year process that has all of Detroit’s 871 fire personnel trained to handle medical runs.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Detroit launched the mandatory Medical First Responder program in 2014. Before then, Detroit was one of the only major fire departments in the country without cross-trained firefighters.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A08AC-C6DE-974F-886B-DC135E83F7C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1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48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000" b="1">
                <a:latin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48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20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20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200" b="1" cap="none" baseline="0">
                <a:latin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1400">
                <a:solidFill>
                  <a:srgbClr val="FFFFF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700">
                <a:latin typeface="Calibri" pitchFamily="34" charset="0"/>
              </a:defRPr>
            </a:lvl1pPr>
          </a:lstStyle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latin typeface="Calibri" pitchFamily="34" charset="0"/>
              </a:defRPr>
            </a:lvl1pPr>
          </a:lstStyle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>
            <a:noAutofit/>
          </a:bodyPr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>
                <a:latin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>
            <a:normAutofit/>
          </a:bodyPr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>
                <a:latin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96603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Calibri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3" descr="C:\Documents and Settings\jyounger\Desktop\UMEmergencyMedicineLogo2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2625227" cy="54249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20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48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200">
              <a:latin typeface="Calibri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0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</a:lstStyle>
          <a:p>
            <a:fld id="{73600FD4-4650-45CB-9DDF-89BC2187A90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0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0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</a:lstStyle>
          <a:p>
            <a:fld id="{DBAD146F-739D-4CDE-99F9-3A11F09CC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accent1">
              <a:satMod val="150000"/>
            </a:schemeClr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10600" cy="1673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Lessons learned from Using Cardiac Arrest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51054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 B Dunne MD FAEMS, FACEP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EMS Program Director, Professor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Wayne State University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Director, DEMCA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 Chair St John Hospital and Medical Center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230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Community/Citizen Response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724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000" dirty="0"/>
              <a:t>Culture change: everyone can respond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000" dirty="0"/>
              <a:t>Metrics: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/>
              <a:t>Bystander CPR Rate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800" dirty="0"/>
              <a:t>Bystander AED Application Rate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000" dirty="0"/>
              <a:t>Compare to national benchmarks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000" dirty="0"/>
              <a:t>Set goal for annual increase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000" dirty="0"/>
              <a:t>Celebrate saves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000" dirty="0"/>
              <a:t>CPR rate from 14% to 40.1% (2019)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3000" dirty="0"/>
              <a:t>Detroit call takers are big part of this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endParaRPr lang="en-US" sz="3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A5981-FBDD-7941-8F78-09EE16E4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72" y="2209800"/>
            <a:ext cx="26778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1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B980-7927-D54C-8191-153765FC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Progress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290029-E9EE-8840-8529-0E9E26B64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7"/>
          <a:stretch/>
        </p:blipFill>
        <p:spPr>
          <a:xfrm>
            <a:off x="1295400" y="1524000"/>
            <a:ext cx="5715000" cy="5081180"/>
          </a:xfrm>
        </p:spPr>
      </p:pic>
    </p:spTree>
    <p:extLst>
      <p:ext uri="{BB962C8B-B14F-4D97-AF65-F5344CB8AC3E}">
        <p14:creationId xmlns:p14="http://schemas.microsoft.com/office/powerpoint/2010/main" val="290829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CPR Quality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9530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2800" dirty="0"/>
              <a:t>Chest Compression CCF &gt;80%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Compression rate of 100 to 120/min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Compression depth of ≥50 mm in adults with no residual leaning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At least one third the anterior-posterior dimension of the chest in infants and children)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Avoid excessive ventilation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 Only minimal chest rise and a rate of &lt;12 breaths/min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Watch CO2 waveform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6096000"/>
            <a:ext cx="279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40000"/>
              </a:spcBef>
            </a:pPr>
            <a:r>
              <a:rPr lang="en-US" i="1" dirty="0" err="1">
                <a:latin typeface="Arial" charset="0"/>
              </a:rPr>
              <a:t>Meaney</a:t>
            </a:r>
            <a:r>
              <a:rPr lang="en-US" i="1" dirty="0">
                <a:latin typeface="Arial" charset="0"/>
              </a:rPr>
              <a:t> Circulation 2013</a:t>
            </a:r>
          </a:p>
        </p:txBody>
      </p:sp>
    </p:spTree>
    <p:extLst>
      <p:ext uri="{BB962C8B-B14F-4D97-AF65-F5344CB8AC3E}">
        <p14:creationId xmlns:p14="http://schemas.microsoft.com/office/powerpoint/2010/main" val="341823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CPR Quality: Live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D347C-6304-2C45-836C-D2DB6398A9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43189"/>
            <a:ext cx="5181600" cy="5133622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694EA15A-3778-E349-A8B2-865811800529}"/>
              </a:ext>
            </a:extLst>
          </p:cNvPr>
          <p:cNvSpPr/>
          <p:nvPr/>
        </p:nvSpPr>
        <p:spPr>
          <a:xfrm>
            <a:off x="3554186" y="3657600"/>
            <a:ext cx="22860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evice&#10;&#10;Description automatically generated">
            <a:extLst>
              <a:ext uri="{FF2B5EF4-FFF2-40B4-BE49-F238E27FC236}">
                <a16:creationId xmlns:a16="http://schemas.microsoft.com/office/drawing/2014/main" id="{75CA3F9F-E233-BA49-9250-281E23248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93" y="1468802"/>
            <a:ext cx="3989614" cy="242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CPR Quality: Follow up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A7DE2-2680-914D-A63C-785C4F383250}"/>
              </a:ext>
            </a:extLst>
          </p:cNvPr>
          <p:cNvSpPr txBox="1"/>
          <p:nvPr/>
        </p:nvSpPr>
        <p:spPr>
          <a:xfrm>
            <a:off x="2643188" y="2457450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monitor</a:t>
            </a:r>
          </a:p>
          <a:p>
            <a:r>
              <a:rPr lang="en-US" dirty="0"/>
              <a:t>Feed back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B6203-FC80-CE45-A62F-59057AC2AC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1" b="24444"/>
          <a:stretch/>
        </p:blipFill>
        <p:spPr>
          <a:xfrm>
            <a:off x="457200" y="1219199"/>
            <a:ext cx="7772400" cy="54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2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CPR Quality: Follow up Feedback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2A7DE2-2680-914D-A63C-785C4F383250}"/>
              </a:ext>
            </a:extLst>
          </p:cNvPr>
          <p:cNvSpPr txBox="1"/>
          <p:nvPr/>
        </p:nvSpPr>
        <p:spPr>
          <a:xfrm>
            <a:off x="2643188" y="2457450"/>
            <a:ext cx="1794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Picture monitor</a:t>
            </a:r>
          </a:p>
          <a:p>
            <a:r>
              <a:rPr lang="en-US" dirty="0"/>
              <a:t>Feed back report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967EA-6C22-8F42-826A-E9553038EBE0}"/>
              </a:ext>
            </a:extLst>
          </p:cNvPr>
          <p:cNvSpPr txBox="1"/>
          <p:nvPr/>
        </p:nvSpPr>
        <p:spPr>
          <a:xfrm>
            <a:off x="1769806" y="5879690"/>
            <a:ext cx="233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 90% CPR fraction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DB1A1-1FDC-AD42-973F-8895044A7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11"/>
          <a:stretch/>
        </p:blipFill>
        <p:spPr>
          <a:xfrm>
            <a:off x="237878" y="1701906"/>
            <a:ext cx="6903612" cy="3327294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D10AF75-B064-BE40-8ECA-7B04A756E0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22" y="3429000"/>
            <a:ext cx="4572000" cy="27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0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B65A-95E2-2148-BDB7-DF38C540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to– DYI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F9D5-F5B4-2A40-8C8A-00A99518D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017264"/>
          </a:xfrm>
        </p:spPr>
        <p:txBody>
          <a:bodyPr>
            <a:noAutofit/>
          </a:bodyPr>
          <a:lstStyle/>
          <a:p>
            <a:r>
              <a:rPr lang="en-US" sz="2400" dirty="0"/>
              <a:t>Started with older monitors – one at a time</a:t>
            </a:r>
          </a:p>
          <a:p>
            <a:r>
              <a:rPr lang="en-US" sz="2400" dirty="0"/>
              <a:t>IRDA – AEDs</a:t>
            </a:r>
          </a:p>
          <a:p>
            <a:r>
              <a:rPr lang="en-US" sz="2400" dirty="0"/>
              <a:t>New Monitors</a:t>
            </a:r>
          </a:p>
          <a:p>
            <a:pPr lvl="1"/>
            <a:r>
              <a:rPr lang="en-US" sz="2400" dirty="0"/>
              <a:t>Cloud based – 30 days</a:t>
            </a:r>
          </a:p>
          <a:p>
            <a:pPr lvl="1"/>
            <a:r>
              <a:rPr lang="en-US" sz="2400" dirty="0"/>
              <a:t>Download every week</a:t>
            </a:r>
          </a:p>
          <a:p>
            <a:pPr lvl="1"/>
            <a:r>
              <a:rPr lang="en-US" sz="2400" dirty="0"/>
              <a:t>Compare to record</a:t>
            </a:r>
          </a:p>
          <a:p>
            <a:r>
              <a:rPr lang="en-US" sz="2400" dirty="0"/>
              <a:t>BLS considerations</a:t>
            </a:r>
          </a:p>
          <a:p>
            <a:pPr lvl="1"/>
            <a:r>
              <a:rPr lang="en-US" sz="2400" dirty="0"/>
              <a:t>Actually get know initial rhythm</a:t>
            </a:r>
          </a:p>
          <a:p>
            <a:r>
              <a:rPr lang="en-US" sz="2400" dirty="0"/>
              <a:t>Non-Transport unit AEDs</a:t>
            </a:r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703161C-CB38-334E-B305-252934918A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809805"/>
            <a:ext cx="4038600" cy="2733550"/>
          </a:xfr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7971B5E-7C22-074E-8F62-8C24A5F02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93" y="1066800"/>
            <a:ext cx="4826650" cy="28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B65A-95E2-2148-BDB7-DF38C540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to– DYI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F9D5-F5B4-2A40-8C8A-00A99518DA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Hospital Access to data – why is it important</a:t>
            </a:r>
          </a:p>
          <a:p>
            <a:r>
              <a:rPr lang="en-US" dirty="0"/>
              <a:t>Monitor Files attached to EMS Records</a:t>
            </a:r>
          </a:p>
          <a:p>
            <a:r>
              <a:rPr lang="en-US" dirty="0"/>
              <a:t>What we do with these.</a:t>
            </a:r>
          </a:p>
          <a:p>
            <a:r>
              <a:rPr lang="en-US" dirty="0"/>
              <a:t>TEAM:</a:t>
            </a:r>
          </a:p>
          <a:p>
            <a:pPr lvl="1"/>
            <a:r>
              <a:rPr lang="en-US" dirty="0"/>
              <a:t>Medical director</a:t>
            </a:r>
          </a:p>
          <a:p>
            <a:pPr lvl="1"/>
            <a:r>
              <a:rPr lang="en-US" dirty="0"/>
              <a:t>EMS Fellows</a:t>
            </a:r>
          </a:p>
          <a:p>
            <a:pPr lvl="1"/>
            <a:r>
              <a:rPr lang="en-US" dirty="0"/>
              <a:t>EMS Physicians</a:t>
            </a:r>
          </a:p>
          <a:p>
            <a:pPr lvl="1"/>
            <a:r>
              <a:rPr lang="en-US" dirty="0"/>
              <a:t>Agency Training</a:t>
            </a:r>
          </a:p>
          <a:p>
            <a:pPr lvl="1"/>
            <a:r>
              <a:rPr lang="en-US" dirty="0"/>
              <a:t>CARES coordinator</a:t>
            </a:r>
          </a:p>
          <a:p>
            <a:r>
              <a:rPr lang="en-US" dirty="0"/>
              <a:t>FUTURE</a:t>
            </a:r>
          </a:p>
          <a:p>
            <a:pPr lvl="1"/>
            <a:r>
              <a:rPr lang="en-US" dirty="0"/>
              <a:t>Real time: supervisors</a:t>
            </a:r>
          </a:p>
          <a:p>
            <a:pPr lvl="1"/>
            <a:r>
              <a:rPr lang="en-US" dirty="0"/>
              <a:t>Field Team</a:t>
            </a:r>
          </a:p>
          <a:p>
            <a:pPr lvl="1"/>
            <a:r>
              <a:rPr lang="en-US" dirty="0"/>
              <a:t>Clean Handoff to Hospital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7414B60-83F6-BE4E-B3E2-A788087575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2902378"/>
            <a:ext cx="5059099" cy="2965022"/>
          </a:xfrm>
        </p:spPr>
      </p:pic>
    </p:spTree>
    <p:extLst>
      <p:ext uri="{BB962C8B-B14F-4D97-AF65-F5344CB8AC3E}">
        <p14:creationId xmlns:p14="http://schemas.microsoft.com/office/powerpoint/2010/main" val="271207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5102352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Code Reviews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CPR quality monitoring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Metrics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911 call to first shock interval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CPR performance and physiologic response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ROSC rate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Compare to national benchmarks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Set goals for annual increase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Update protocols and Education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Celebrate saves</a:t>
            </a:r>
          </a:p>
          <a:p>
            <a:pPr>
              <a:spcAft>
                <a:spcPts val="1200"/>
              </a:spcAft>
              <a:buFont typeface="Wingdings" charset="2"/>
              <a:buChar char="§"/>
            </a:pPr>
            <a:r>
              <a:rPr lang="en-US" sz="4400" dirty="0"/>
              <a:t>SAME PLAN FOR HOSPITAL – Education</a:t>
            </a:r>
          </a:p>
        </p:txBody>
      </p:sp>
      <p:pic>
        <p:nvPicPr>
          <p:cNvPr id="6" name="Picture 3" descr="https://vandivergroup.sharedwork.com/servlet/download/docid/3975602/view/360_diagram_notag.png">
            <a:extLst>
              <a:ext uri="{FF2B5EF4-FFF2-40B4-BE49-F238E27FC236}">
                <a16:creationId xmlns:a16="http://schemas.microsoft.com/office/drawing/2014/main" id="{BA6111C6-6F4F-554E-94EA-64B1C8E5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080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1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12763-C903-9A44-BEE3-FD921612E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81"/>
          <a:stretch/>
        </p:blipFill>
        <p:spPr>
          <a:xfrm>
            <a:off x="2057400" y="76200"/>
            <a:ext cx="559467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>
            <a:extLst>
              <a:ext uri="{FF2B5EF4-FFF2-40B4-BE49-F238E27FC236}">
                <a16:creationId xmlns:a16="http://schemas.microsoft.com/office/drawing/2014/main" id="{4E8ED293-0561-6C44-9ADA-6BA9A52D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1288"/>
            <a:ext cx="45974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>
            <a:extLst>
              <a:ext uri="{FF2B5EF4-FFF2-40B4-BE49-F238E27FC236}">
                <a16:creationId xmlns:a16="http://schemas.microsoft.com/office/drawing/2014/main" id="{787D369D-4A10-6C43-B2EA-DE8CC73B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48" y="3188636"/>
            <a:ext cx="55626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97E6F528-879B-B84E-9CDC-39635AE9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076700"/>
            <a:ext cx="394811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>
            <a:extLst>
              <a:ext uri="{FF2B5EF4-FFF2-40B4-BE49-F238E27FC236}">
                <a16:creationId xmlns:a16="http://schemas.microsoft.com/office/drawing/2014/main" id="{DC4BE215-5F6F-674B-9952-276281A3B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281" y="1388958"/>
            <a:ext cx="3657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142.87 square miles of which 138.75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sq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mi land and 4.12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sq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mi water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321B8C64-8507-F04C-B1EC-24F30F14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918200"/>
            <a:ext cx="420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alibri" panose="020F0502020204030204" pitchFamily="34" charset="0"/>
              </a:rPr>
              <a:t>350 EMS Calls/day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0394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BE918-84C3-6245-B6EC-7343D7D18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1600200" y="76199"/>
            <a:ext cx="5791200" cy="67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0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48B2C-82E1-FF4A-8334-34689583D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81"/>
          <a:stretch/>
        </p:blipFill>
        <p:spPr>
          <a:xfrm>
            <a:off x="1600200" y="76200"/>
            <a:ext cx="5943600" cy="6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8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DF978DB2-E071-F14C-94C8-0E04AB780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905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Covid Relevant Timeline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79A51394-7F1A-4B49-8C6F-66276D2811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1/23 Update to all providers, many refocus on PPE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2/1 DTW starts as official screening site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Using “special pathogen” protocols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Updated education to all providers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2/3 First Health Dept / FD / EM planning meeting.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Systems look at in-system screening and assessment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2/28 EOC at State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3/10 First Positive Case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3/11 Colleges announce changes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3/13 Close K-12</a:t>
            </a:r>
          </a:p>
        </p:txBody>
      </p:sp>
    </p:spTree>
    <p:extLst>
      <p:ext uri="{BB962C8B-B14F-4D97-AF65-F5344CB8AC3E}">
        <p14:creationId xmlns:p14="http://schemas.microsoft.com/office/powerpoint/2010/main" val="3689254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8F3E94F-CCB1-AA49-81F7-1E5E1FBCC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Protocol Updates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AF57E4C-A83A-C544-8EC2-F99EB4AE21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6019800" cy="458946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Existing special pathogen protocols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911 Changes – EIDS, Location monitoring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3/17 New Protocols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ET tube, Nebs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now post radio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New Sepsis related CPR protocol 10 min to TOR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Telemedicine protocol (e-Bridge) – low priority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Workplace monitoring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Re-Iterate hospital status protocols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BF50A0F3-10FD-394C-A67A-FED00037B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7526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96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47426-219D-5841-9D37-9EBED4AB44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8"/>
          <a:stretch/>
        </p:blipFill>
        <p:spPr>
          <a:xfrm>
            <a:off x="1523999" y="76199"/>
            <a:ext cx="6442657" cy="6629401"/>
          </a:xfrm>
        </p:spPr>
      </p:pic>
    </p:spTree>
    <p:extLst>
      <p:ext uri="{BB962C8B-B14F-4D97-AF65-F5344CB8AC3E}">
        <p14:creationId xmlns:p14="http://schemas.microsoft.com/office/powerpoint/2010/main" val="3787989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4952F63-25C2-064F-865B-6C5E5CF94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39688"/>
            <a:ext cx="5553075" cy="11430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Fire Department Timeline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B81FED42-07F6-FF4C-BAF9-B368A606FC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65666"/>
            <a:ext cx="6248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3/12 – City employee response plan and team. Dedicated testing site (20/day)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3/15 – 1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Detroit EMS exposure “official” exposure notification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3/16 Medical Monitoring in FD/EMS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3/19 – First EMS employee sick, sent for testing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3/24 – First Fire Fighter ill monitored.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3/26 - first positive test (exposed on 3/19)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4/3 – City Starts Abbott Rapid Test (1200/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wk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4/8 Detroit Fire Department Capt. Franklin D. Williams, Jr. Dies</a:t>
            </a:r>
          </a:p>
          <a:p>
            <a:r>
              <a:rPr lang="en-US" altLang="en-US" sz="2400" dirty="0">
                <a:cs typeface="Calibri" panose="020F0502020204030204" pitchFamily="34" charset="0"/>
              </a:rPr>
              <a:t>86 total positive in FD as of June 1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04403E8D-D3DB-454E-BB69-9C0F76A9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38550"/>
            <a:ext cx="2209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771A8993-0E8B-AB4D-93B6-C7A30FCF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306388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24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5212A-F268-5A47-9681-45DDF4F728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11111"/>
          <a:stretch/>
        </p:blipFill>
        <p:spPr>
          <a:xfrm>
            <a:off x="714375" y="457200"/>
            <a:ext cx="3857625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241D29-BD4C-A547-A604-8429BA969CAD}"/>
              </a:ext>
            </a:extLst>
          </p:cNvPr>
          <p:cNvSpPr txBox="1"/>
          <p:nvPr/>
        </p:nvSpPr>
        <p:spPr>
          <a:xfrm>
            <a:off x="5181600" y="1752600"/>
            <a:ext cx="36792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Detroit :</a:t>
            </a:r>
          </a:p>
          <a:p>
            <a:r>
              <a:rPr lang="en-US" sz="2800" dirty="0"/>
              <a:t>Cases 11280, 1666/100k</a:t>
            </a:r>
          </a:p>
          <a:p>
            <a:r>
              <a:rPr lang="en-US" sz="2800" dirty="0"/>
              <a:t>Deaths 1409, 208/100k</a:t>
            </a:r>
          </a:p>
        </p:txBody>
      </p:sp>
    </p:spTree>
    <p:extLst>
      <p:ext uri="{BB962C8B-B14F-4D97-AF65-F5344CB8AC3E}">
        <p14:creationId xmlns:p14="http://schemas.microsoft.com/office/powerpoint/2010/main" val="992818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4B69CEF-D943-4748-9DDD-80E7B91C9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192605"/>
            <a:ext cx="992458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New Cases by Week Reported, by age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F1E59905-11C1-AB4A-87F9-E7475AFD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799"/>
            <a:ext cx="6781800" cy="53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56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719353"/>
              </p:ext>
            </p:extLst>
          </p:nvPr>
        </p:nvGraphicFramePr>
        <p:xfrm>
          <a:off x="114300" y="609600"/>
          <a:ext cx="8915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699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title="Chart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306036"/>
              </p:ext>
            </p:extLst>
          </p:nvPr>
        </p:nvGraphicFramePr>
        <p:xfrm>
          <a:off x="76200" y="457200"/>
          <a:ext cx="8915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22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0BAEC20-C86B-2649-B264-BB4EFB58A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6781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Fire Department 2011</a:t>
            </a:r>
            <a:endParaRPr lang="en-US" altLang="en-US" sz="2000" b="1">
              <a:latin typeface="Calibri" panose="020F0502020204030204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E9D1806-C3E1-B94E-80FE-C27ED96D9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833" y="1704975"/>
            <a:ext cx="8115300" cy="4267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6-10 Functioning EMS units/ No MFR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Broken fire apparatus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EMS and Fire single role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No formal relation with private EMS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No units available every day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No dispatch system – few trained call takers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Times Vague 20-25 min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Paper records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charset="0"/>
              </a:rPr>
              <a:t>Cardiac Arrest 0.7%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7A3D4B42-1BC8-A94F-91BA-3D7F91351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781800" y="1066800"/>
            <a:ext cx="2133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>
            <a:extLst>
              <a:ext uri="{FF2B5EF4-FFF2-40B4-BE49-F238E27FC236}">
                <a16:creationId xmlns:a16="http://schemas.microsoft.com/office/drawing/2014/main" id="{F0B0BEC3-61AE-5346-AE8D-FA25E7D3B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86350"/>
            <a:ext cx="3149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484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256AF62-4A0F-4346-A832-8000AF9D0969}"/>
              </a:ext>
            </a:extLst>
          </p:cNvPr>
          <p:cNvGraphicFramePr>
            <a:graphicFrameLocks noGrp="1"/>
          </p:cNvGraphicFramePr>
          <p:nvPr/>
        </p:nvGraphicFramePr>
        <p:xfrm>
          <a:off x="231806" y="284825"/>
          <a:ext cx="8680388" cy="62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866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ACB0AFA-5EF3-E741-98E2-479F0B701C20}"/>
              </a:ext>
            </a:extLst>
          </p:cNvPr>
          <p:cNvGraphicFramePr>
            <a:graphicFrameLocks noGrp="1"/>
          </p:cNvGraphicFramePr>
          <p:nvPr/>
        </p:nvGraphicFramePr>
        <p:xfrm>
          <a:off x="231806" y="284825"/>
          <a:ext cx="8680388" cy="62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666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C64553D-D105-8944-828E-44221446525F}"/>
              </a:ext>
            </a:extLst>
          </p:cNvPr>
          <p:cNvGraphicFramePr>
            <a:graphicFrameLocks noGrp="1"/>
          </p:cNvGraphicFramePr>
          <p:nvPr/>
        </p:nvGraphicFramePr>
        <p:xfrm>
          <a:off x="231806" y="284825"/>
          <a:ext cx="8680388" cy="62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4174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F1760A-1E84-EB40-BB2F-18672DA6AAF2}"/>
              </a:ext>
            </a:extLst>
          </p:cNvPr>
          <p:cNvGraphicFramePr>
            <a:graphicFrameLocks noGrp="1"/>
          </p:cNvGraphicFramePr>
          <p:nvPr/>
        </p:nvGraphicFramePr>
        <p:xfrm>
          <a:off x="231806" y="284825"/>
          <a:ext cx="8680388" cy="62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6926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D3B1D-E678-AA4F-9B14-A0DEA915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Going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242A9-6492-AF4B-BDFD-2153B7BDA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Visits prior to arrest (49 cases so far)</a:t>
            </a:r>
          </a:p>
          <a:p>
            <a:r>
              <a:rPr lang="en-US" sz="3200" dirty="0"/>
              <a:t>What is really related to COVID-19?</a:t>
            </a:r>
          </a:p>
          <a:p>
            <a:pPr lvl="1"/>
            <a:r>
              <a:rPr lang="en-US" sz="3200" dirty="0"/>
              <a:t>How to adjudicate</a:t>
            </a:r>
          </a:p>
          <a:p>
            <a:pPr lvl="1"/>
            <a:r>
              <a:rPr lang="en-US" sz="3200" dirty="0"/>
              <a:t>What about those found dead</a:t>
            </a:r>
          </a:p>
          <a:p>
            <a:pPr lvl="1"/>
            <a:r>
              <a:rPr lang="en-US" sz="3200" dirty="0"/>
              <a:t>Linkage to testing data</a:t>
            </a:r>
          </a:p>
          <a:p>
            <a:pPr lvl="1"/>
            <a:r>
              <a:rPr lang="en-US" sz="3200" dirty="0"/>
              <a:t>Death Certificates</a:t>
            </a:r>
          </a:p>
          <a:p>
            <a:r>
              <a:rPr lang="en-US" sz="3200" dirty="0"/>
              <a:t>CPR quality </a:t>
            </a:r>
          </a:p>
          <a:p>
            <a:r>
              <a:rPr lang="en-US" sz="3200" dirty="0"/>
              <a:t>Waveform Capnography</a:t>
            </a:r>
          </a:p>
          <a:p>
            <a:r>
              <a:rPr lang="en-US" sz="3200" dirty="0"/>
              <a:t>Attitudes of the responders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1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Hospital Intervention post OHCA (2014-2019)</a:t>
            </a:r>
          </a:p>
        </p:txBody>
      </p:sp>
    </p:spTree>
    <p:extLst>
      <p:ext uri="{BB962C8B-B14F-4D97-AF65-F5344CB8AC3E}">
        <p14:creationId xmlns:p14="http://schemas.microsoft.com/office/powerpoint/2010/main" val="3709035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Interventions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93512-BF30-8F4B-A6FA-2709706EA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9FD8D80-5204-2146-B732-DAFFD4F1D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91584"/>
              </p:ext>
            </p:extLst>
          </p:nvPr>
        </p:nvGraphicFramePr>
        <p:xfrm>
          <a:off x="725503" y="1055731"/>
          <a:ext cx="769299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771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780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B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840664"/>
              </p:ext>
            </p:extLst>
          </p:nvPr>
        </p:nvGraphicFramePr>
        <p:xfrm>
          <a:off x="457200" y="14081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1309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20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88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A92DD8A-A42F-EE47-A77D-0DBD7F54E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304800"/>
            <a:ext cx="3276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charset="0"/>
              </a:rPr>
              <a:t>DFD Today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C6D3A8D-AB88-4448-9CC9-798B13116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752600"/>
            <a:ext cx="8763000" cy="411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Bankruptcy ENDED 12-2014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Hiring 150 firefighter under FEMA funding</a:t>
            </a:r>
          </a:p>
          <a:p>
            <a:pPr eaLnBrk="1" hangingPunct="1"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Fire MFR rollout started 4/2015 – whole city</a:t>
            </a:r>
          </a:p>
          <a:p>
            <a:pPr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MFR- All engines and squads</a:t>
            </a:r>
          </a:p>
          <a:p>
            <a:pPr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MFR reflex 6.3, total 8.56</a:t>
            </a:r>
          </a:p>
          <a:p>
            <a:pPr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DEMS 9 ALS units, </a:t>
            </a:r>
            <a:r>
              <a:rPr lang="en-US" altLang="en-US" sz="3200" dirty="0">
                <a:cs typeface="Calibri" panose="020F0502020204030204" pitchFamily="34" charset="0"/>
              </a:rPr>
              <a:t>24 BLS</a:t>
            </a:r>
          </a:p>
          <a:p>
            <a:pPr>
              <a:defRPr/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Private 8-12 hour units and 4-4hour units MOU </a:t>
            </a:r>
          </a:p>
        </p:txBody>
      </p:sp>
    </p:spTree>
    <p:extLst>
      <p:ext uri="{BB962C8B-B14F-4D97-AF65-F5344CB8AC3E}">
        <p14:creationId xmlns:p14="http://schemas.microsoft.com/office/powerpoint/2010/main" val="769376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3E02-0BD4-714B-9598-A9FEF242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of Hospitals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1EDF49-B738-C144-9400-8C2CB976F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3"/>
          <a:stretch/>
        </p:blipFill>
        <p:spPr>
          <a:xfrm>
            <a:off x="2057400" y="805875"/>
            <a:ext cx="5257800" cy="5943291"/>
          </a:xfrm>
        </p:spPr>
      </p:pic>
    </p:spTree>
    <p:extLst>
      <p:ext uri="{BB962C8B-B14F-4D97-AF65-F5344CB8AC3E}">
        <p14:creationId xmlns:p14="http://schemas.microsoft.com/office/powerpoint/2010/main" val="1603920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D30-F8A7-544C-84DE-DEB681E7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8CC4-BBEC-494B-80BC-50BE940A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75191"/>
            <a:ext cx="6858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USE your data</a:t>
            </a:r>
          </a:p>
          <a:p>
            <a:r>
              <a:rPr lang="en-US" sz="2800" dirty="0"/>
              <a:t>CARES follow ups</a:t>
            </a:r>
          </a:p>
          <a:p>
            <a:r>
              <a:rPr lang="en-US" sz="2800" dirty="0"/>
              <a:t>QA every case</a:t>
            </a:r>
          </a:p>
          <a:p>
            <a:r>
              <a:rPr lang="en-US" sz="2800" dirty="0"/>
              <a:t>USE monitor and AED data</a:t>
            </a:r>
          </a:p>
          <a:p>
            <a:r>
              <a:rPr lang="en-US" sz="2800" dirty="0"/>
              <a:t>Partner to support physician response programs</a:t>
            </a:r>
          </a:p>
          <a:p>
            <a:r>
              <a:rPr lang="en-US" sz="2800" dirty="0"/>
              <a:t>Advocate for patients</a:t>
            </a:r>
          </a:p>
          <a:p>
            <a:r>
              <a:rPr lang="en-US" sz="2800" dirty="0"/>
              <a:t>Teach the community</a:t>
            </a:r>
          </a:p>
          <a:p>
            <a:r>
              <a:rPr lang="en-US" sz="2800" dirty="0"/>
              <a:t>Celebrate saves</a:t>
            </a:r>
          </a:p>
          <a:p>
            <a:r>
              <a:rPr lang="en-US" sz="2800" dirty="0"/>
              <a:t>Keep up with the science</a:t>
            </a:r>
          </a:p>
          <a:p>
            <a:r>
              <a:rPr lang="en-US" sz="2800" dirty="0"/>
              <a:t>Despite COVID The Golden age of cardiac arrest research is now</a:t>
            </a:r>
          </a:p>
        </p:txBody>
      </p:sp>
    </p:spTree>
    <p:extLst>
      <p:ext uri="{BB962C8B-B14F-4D97-AF65-F5344CB8AC3E}">
        <p14:creationId xmlns:p14="http://schemas.microsoft.com/office/powerpoint/2010/main" val="3851031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400"/>
              <a:t>KEEP UP </a:t>
            </a:r>
            <a:r>
              <a:rPr lang="en-US" sz="4400" dirty="0"/>
              <a:t>THE GOOD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724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b="1" dirty="0"/>
          </a:p>
          <a:p>
            <a:pPr>
              <a:spcAft>
                <a:spcPts val="600"/>
              </a:spcAft>
              <a:buFont typeface="Wingdings" charset="2"/>
              <a:buChar char="§"/>
            </a:pPr>
            <a:endParaRPr lang="en-US" sz="2400" dirty="0"/>
          </a:p>
          <a:p>
            <a:pPr>
              <a:spcAft>
                <a:spcPts val="1200"/>
              </a:spcAft>
              <a:buFont typeface="Wingdings" charset="2"/>
              <a:buChar char="§"/>
            </a:pPr>
            <a:endParaRPr lang="en-US" sz="3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FFEFE-3869-F34D-AB87-F632C74DD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82393"/>
            <a:ext cx="6400800" cy="47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1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4EB4-F2D0-214B-BA66-7F081C34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DD0D-7A84-894C-B2DD-14C18E644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2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9D5D-CA59-AD4B-B670-4A3BFA92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4F7DF-933A-2443-9B38-7E5C60B3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07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6EBA-0F6F-D940-A3A6-9F4A591E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1FF49-7446-944D-AF3E-329AC5B0B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E62DD4E-D52F-F04F-B27A-EC68FCEA3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304800"/>
            <a:ext cx="3276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>
                <a:latin typeface="Calibri" charset="0"/>
              </a:rPr>
              <a:t>DFD Today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798F235-8977-0448-BE61-5A8705203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524000"/>
            <a:ext cx="8610600" cy="4114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 QA, MPD, Weekly review, CPR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inst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started 7/15 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Accredited training center 1</a:t>
            </a:r>
            <a:r>
              <a:rPr lang="en-US" altLang="en-US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time since 2008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Frequent user tracking- field referrals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Scheduled vehicle replacements occurring </a:t>
            </a:r>
          </a:p>
          <a:p>
            <a:pPr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Updated all transport Monitors 12/2017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AED deployment pending</a:t>
            </a:r>
            <a:endParaRPr lang="en-US" altLang="en-US" sz="2800" dirty="0"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CPR data review 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PEER review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DATA, Research Committee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3" name="Picture 2" descr="A large red truck on display in front of a building&#10;&#10;Description automatically generated">
            <a:extLst>
              <a:ext uri="{FF2B5EF4-FFF2-40B4-BE49-F238E27FC236}">
                <a16:creationId xmlns:a16="http://schemas.microsoft.com/office/drawing/2014/main" id="{B040EBD1-8647-3149-987C-5D4068A9B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84" y="377377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6E19-AB7B-9546-80C3-ABCFE32B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Having BLS do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5678-B57B-A546-9EC7-6A05C9D5B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639" y="1504646"/>
            <a:ext cx="4014589" cy="520095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Newer BLS protocols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 MONITORS ON BLS TRUCKS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LEAD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CPAP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ETCO2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BLS Termination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FUTURE?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Telemetry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Tele Presence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FB3B1-4794-9443-85F9-57558EED29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 descr="A red fire truck driving down a street&#10;&#10;Description automatically generated">
            <a:extLst>
              <a:ext uri="{FF2B5EF4-FFF2-40B4-BE49-F238E27FC236}">
                <a16:creationId xmlns:a16="http://schemas.microsoft.com/office/drawing/2014/main" id="{4DDBF0C7-B594-2B45-A35E-0B5B2EF89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58" y="2667000"/>
            <a:ext cx="494453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152400"/>
            <a:ext cx="7246937" cy="1219200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Optimizing the System of Care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1"/>
            <a:ext cx="7162800" cy="4571999"/>
          </a:xfrm>
          <a:noFill/>
        </p:spPr>
        <p:txBody>
          <a:bodyPr>
            <a:normAutofit fontScale="92500" lnSpcReduction="20000"/>
          </a:bodyPr>
          <a:lstStyle/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Track DATA - CARES registry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DETROIT – non traumatic CPR cases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2005 &lt;0.2 % Survival to DC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2014 – 3.6%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2015 – 5.4%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2016 – 6.4%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2017 – 7.0%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2018 – 4.8%</a:t>
            </a:r>
          </a:p>
          <a:p>
            <a:pPr>
              <a:spcBef>
                <a:spcPct val="40000"/>
              </a:spcBef>
            </a:pPr>
            <a:r>
              <a:rPr lang="en-US" sz="2800" dirty="0">
                <a:latin typeface="Arial" charset="0"/>
              </a:rPr>
              <a:t>2019 – 5.2%</a:t>
            </a:r>
            <a:endParaRPr lang="en-US" sz="2600" dirty="0">
              <a:latin typeface="Arial" charset="0"/>
            </a:endParaRPr>
          </a:p>
          <a:p>
            <a:pPr>
              <a:spcBef>
                <a:spcPct val="0"/>
              </a:spcBef>
              <a:buSzPct val="80000"/>
              <a:buFont typeface="Wingdings" charset="2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037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67EE-2D2F-744F-A68A-056B0D80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 lot of Variability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3A725F6-DA27-8141-8C03-EBF91C199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6314" r="13007" b="6873"/>
          <a:stretch/>
        </p:blipFill>
        <p:spPr>
          <a:xfrm rot="5400000">
            <a:off x="1137768" y="-70967"/>
            <a:ext cx="3684200" cy="5959735"/>
          </a:xfrm>
        </p:spPr>
      </p:pic>
      <p:pic>
        <p:nvPicPr>
          <p:cNvPr id="6" name="Picture 5" descr="Cares Survival.tiff">
            <a:extLst>
              <a:ext uri="{FF2B5EF4-FFF2-40B4-BE49-F238E27FC236}">
                <a16:creationId xmlns:a16="http://schemas.microsoft.com/office/drawing/2014/main" id="{29C639B3-00DC-5343-84C3-146A571A2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69" y="3276600"/>
            <a:ext cx="6083733" cy="32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1139-16F8-DF45-BCE4-2BDDA7E3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dirty="0"/>
              <a:t>Geographic Targeting of Citizen CPR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BBC612-5254-2044-8AD6-6985B5112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1387394"/>
            <a:ext cx="6685325" cy="5165806"/>
          </a:xfrm>
        </p:spPr>
      </p:pic>
    </p:spTree>
    <p:extLst>
      <p:ext uri="{BB962C8B-B14F-4D97-AF65-F5344CB8AC3E}">
        <p14:creationId xmlns:p14="http://schemas.microsoft.com/office/powerpoint/2010/main" val="2912823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 Emergency Medicine 1.0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 Emergency Medicine 1.0</Template>
  <TotalTime>35822</TotalTime>
  <Words>1204</Words>
  <Application>Microsoft Office PowerPoint</Application>
  <PresentationFormat>On-screen Show (4:3)</PresentationFormat>
  <Paragraphs>218</Paragraphs>
  <Slides>45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UM Emergency Medicine 1.0</vt:lpstr>
      <vt:lpstr>Lessons learned from Using Cardiac Arrest Data</vt:lpstr>
      <vt:lpstr>PowerPoint Presentation</vt:lpstr>
      <vt:lpstr>Fire Department 2011</vt:lpstr>
      <vt:lpstr>DFD Today</vt:lpstr>
      <vt:lpstr>DFD Today</vt:lpstr>
      <vt:lpstr>Having BLS do More</vt:lpstr>
      <vt:lpstr>Optimizing the System of Care</vt:lpstr>
      <vt:lpstr>Still A lot of Variability</vt:lpstr>
      <vt:lpstr>Geographic Targeting of Citizen CPR</vt:lpstr>
      <vt:lpstr>Community/Citizen Response</vt:lpstr>
      <vt:lpstr>Ongoing Progress</vt:lpstr>
      <vt:lpstr>CPR Quality</vt:lpstr>
      <vt:lpstr>CPR Quality: Live Feedback</vt:lpstr>
      <vt:lpstr>CPR Quality: Follow up Feedback</vt:lpstr>
      <vt:lpstr>CPR Quality: Follow up Feedback</vt:lpstr>
      <vt:lpstr>How to– DYI data analysis</vt:lpstr>
      <vt:lpstr>How to– DYI data analysis</vt:lpstr>
      <vt:lpstr>EMS</vt:lpstr>
      <vt:lpstr>PowerPoint Presentation</vt:lpstr>
      <vt:lpstr>PowerPoint Presentation</vt:lpstr>
      <vt:lpstr>PowerPoint Presentation</vt:lpstr>
      <vt:lpstr>Covid Relevant Timeline</vt:lpstr>
      <vt:lpstr>Protocol Updates</vt:lpstr>
      <vt:lpstr>PowerPoint Presentation</vt:lpstr>
      <vt:lpstr>Fire Department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Going Analysis</vt:lpstr>
      <vt:lpstr>Hospital Intervention post OHCA (2014-2019)</vt:lpstr>
      <vt:lpstr>Hospital Interventions Update</vt:lpstr>
      <vt:lpstr>Hospital A</vt:lpstr>
      <vt:lpstr>Hospital B</vt:lpstr>
      <vt:lpstr>Hospital C</vt:lpstr>
      <vt:lpstr>Education of Hospitals</vt:lpstr>
      <vt:lpstr>SUMMARY</vt:lpstr>
      <vt:lpstr>KEEP UP THE GOOD WORK</vt:lpstr>
      <vt:lpstr>PowerPoint Presentation</vt:lpstr>
      <vt:lpstr>PowerPoint Presentation</vt:lpstr>
      <vt:lpstr>PowerPoint Presentation</vt:lpstr>
    </vt:vector>
  </TitlesOfParts>
  <Company>University of Michigan Hospital and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liswil</dc:creator>
  <cp:lastModifiedBy>Shields, Teri</cp:lastModifiedBy>
  <cp:revision>206</cp:revision>
  <dcterms:created xsi:type="dcterms:W3CDTF">2013-05-07T14:50:46Z</dcterms:created>
  <dcterms:modified xsi:type="dcterms:W3CDTF">2020-06-15T15:00:52Z</dcterms:modified>
</cp:coreProperties>
</file>