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7.xml" ContentType="application/vnd.openxmlformats-officedocument.drawingml.chartshapes+xml"/>
  <Override PartName="/ppt/charts/chart9.xml" ContentType="application/vnd.openxmlformats-officedocument.drawingml.chart+xml"/>
  <Override PartName="/ppt/drawings/drawing8.xml" ContentType="application/vnd.openxmlformats-officedocument.drawingml.chartshapes+xml"/>
  <Override PartName="/ppt/charts/chart10.xml" ContentType="application/vnd.openxmlformats-officedocument.drawingml.chart+xml"/>
  <Override PartName="/ppt/drawings/drawing9.xml" ContentType="application/vnd.openxmlformats-officedocument.drawingml.chartshapes+xml"/>
  <Override PartName="/ppt/charts/chart11.xml" ContentType="application/vnd.openxmlformats-officedocument.drawingml.chart+xml"/>
  <Override PartName="/ppt/drawings/drawing10.xml" ContentType="application/vnd.openxmlformats-officedocument.drawingml.chartshapes+xml"/>
  <Override PartName="/ppt/charts/chart12.xml" ContentType="application/vnd.openxmlformats-officedocument.drawingml.chart+xml"/>
  <Override PartName="/ppt/drawings/drawing11.xml" ContentType="application/vnd.openxmlformats-officedocument.drawingml.chartshapes+xml"/>
  <Override PartName="/ppt/charts/chart13.xml" ContentType="application/vnd.openxmlformats-officedocument.drawingml.chart+xml"/>
  <Override PartName="/ppt/drawings/drawing12.xml" ContentType="application/vnd.openxmlformats-officedocument.drawingml.chartshapes+xml"/>
  <Override PartName="/ppt/charts/chart14.xml" ContentType="application/vnd.openxmlformats-officedocument.drawingml.chart+xml"/>
  <Override PartName="/ppt/drawings/drawing13.xml" ContentType="application/vnd.openxmlformats-officedocument.drawingml.chartshapes+xml"/>
  <Override PartName="/ppt/charts/chart15.xml" ContentType="application/vnd.openxmlformats-officedocument.drawingml.chart+xml"/>
  <Override PartName="/ppt/drawings/drawing14.xml" ContentType="application/vnd.openxmlformats-officedocument.drawingml.chartshapes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60" r:id="rId3"/>
    <p:sldId id="261" r:id="rId4"/>
    <p:sldId id="263" r:id="rId5"/>
    <p:sldId id="264" r:id="rId6"/>
    <p:sldId id="266" r:id="rId7"/>
    <p:sldId id="267" r:id="rId8"/>
    <p:sldId id="268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80"/>
    <p:restoredTop sz="94694"/>
  </p:normalViewPr>
  <p:slideViewPr>
    <p:cSldViewPr snapToGrid="0" snapToObjects="1">
      <p:cViewPr varScale="1">
        <p:scale>
          <a:sx n="58" d="100"/>
          <a:sy n="58" d="100"/>
        </p:scale>
        <p:origin x="216" y="1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National</a:t>
            </a:r>
          </a:p>
        </c:rich>
      </c:tx>
      <c:layout>
        <c:manualLayout>
          <c:xMode val="edge"/>
          <c:yMode val="edge"/>
          <c:x val="0.26482719068129967"/>
          <c:y val="0.1328716120746015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328007278442899"/>
          <c:y val="0.27617898558507398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Location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A28-1A45-A49C-EAB0CCB9A677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3A28-1A45-A49C-EAB0CCB9A677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3A28-1A45-A49C-EAB0CCB9A677}"/>
              </c:ext>
            </c:extLst>
          </c:dPt>
          <c:dLbls>
            <c:dLbl>
              <c:idx val="0"/>
              <c:layout>
                <c:manualLayout>
                  <c:x val="-0.208232490675508"/>
                  <c:y val="-0.157620689845444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>
                        <a:latin typeface="Cambria"/>
                        <a:cs typeface="Cambria"/>
                      </a:rPr>
                      <a:t>70.2%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A28-1A45-A49C-EAB0CCB9A677}"/>
                </c:ext>
              </c:extLst>
            </c:dLbl>
            <c:dLbl>
              <c:idx val="1"/>
              <c:layout>
                <c:manualLayout>
                  <c:x val="0.12418381912787201"/>
                  <c:y val="1.1497056210651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A28-1A45-A49C-EAB0CCB9A677}"/>
                </c:ext>
              </c:extLst>
            </c:dLbl>
            <c:dLbl>
              <c:idx val="2"/>
              <c:layout>
                <c:manualLayout>
                  <c:x val="0.125157998342312"/>
                  <c:y val="0.12617167017362799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>
                        <a:latin typeface="Cambria"/>
                        <a:cs typeface="Cambria"/>
                      </a:rPr>
                      <a:t>18.7%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A28-1A45-A49C-EAB0CCB9A677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Home/Residence</c:v>
                </c:pt>
                <c:pt idx="1">
                  <c:v>Nursing Home</c:v>
                </c:pt>
                <c:pt idx="2">
                  <c:v>Public Setting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70.2</c:v>
                </c:pt>
                <c:pt idx="1">
                  <c:v>11.1</c:v>
                </c:pt>
                <c:pt idx="2">
                  <c:v>18.7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A28-1A45-A49C-EAB0CCB9A6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255445043053796"/>
          <c:y val="0.38023456436970199"/>
          <c:w val="0.32287332504489602"/>
          <c:h val="0.351505497759243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National</a:t>
            </a:r>
          </a:p>
        </c:rich>
      </c:tx>
      <c:layout>
        <c:manualLayout>
          <c:xMode val="edge"/>
          <c:yMode val="edge"/>
          <c:x val="0.24382833724731776"/>
          <c:y val="0.122609295421814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328007278442899"/>
          <c:y val="0.27617898558507398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Arrest Witnessed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4EC1-7746-8C21-27A1DF3CE087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4EC1-7746-8C21-27A1DF3CE087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4EC1-7746-8C21-27A1DF3CE087}"/>
              </c:ext>
            </c:extLst>
          </c:dPt>
          <c:dLbls>
            <c:dLbl>
              <c:idx val="0"/>
              <c:layout>
                <c:manualLayout>
                  <c:x val="-0.158163880830686"/>
                  <c:y val="0.13611574306540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EC1-7746-8C21-27A1DF3CE087}"/>
                </c:ext>
              </c:extLst>
            </c:dLbl>
            <c:dLbl>
              <c:idx val="1"/>
              <c:layout>
                <c:manualLayout>
                  <c:x val="0.228881751623152"/>
                  <c:y val="-0.17339895932770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EC1-7746-8C21-27A1DF3CE087}"/>
                </c:ext>
              </c:extLst>
            </c:dLbl>
            <c:dLbl>
              <c:idx val="2"/>
              <c:layout>
                <c:manualLayout>
                  <c:x val="0.13804959248515"/>
                  <c:y val="9.655965320719089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EC1-7746-8C21-27A1DF3CE087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Bystander</c:v>
                </c:pt>
                <c:pt idx="1">
                  <c:v>First Responder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21.6</c:v>
                </c:pt>
                <c:pt idx="1">
                  <c:v>78.400000000000006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EC1-7746-8C21-27A1DF3CE0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526292766035798"/>
          <c:y val="0.40088330234123698"/>
          <c:w val="0.32241246966770698"/>
          <c:h val="0.235193538660775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MI</a:t>
            </a:r>
          </a:p>
        </c:rich>
      </c:tx>
      <c:layout>
        <c:manualLayout>
          <c:xMode val="edge"/>
          <c:yMode val="edge"/>
          <c:x val="0.29353598563337502"/>
          <c:y val="0.12260925011492201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328007278442899"/>
          <c:y val="0.27617898558507398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Arrest Witnessed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1594-6940-9168-F69B4B33CC64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1594-6940-9168-F69B4B33CC64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1594-6940-9168-F69B4B33CC64}"/>
              </c:ext>
            </c:extLst>
          </c:dPt>
          <c:dLbls>
            <c:dLbl>
              <c:idx val="0"/>
              <c:layout>
                <c:manualLayout>
                  <c:x val="-0.15231592761431101"/>
                  <c:y val="0.1417219098488650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25.6%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594-6940-9168-F69B4B33CC64}"/>
                </c:ext>
              </c:extLst>
            </c:dLbl>
            <c:dLbl>
              <c:idx val="1"/>
              <c:layout>
                <c:manualLayout>
                  <c:x val="0.20548993875765501"/>
                  <c:y val="-0.17620204271943199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74.4%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94-6940-9168-F69B4B33CC64}"/>
                </c:ext>
              </c:extLst>
            </c:dLbl>
            <c:dLbl>
              <c:idx val="2"/>
              <c:layout>
                <c:manualLayout>
                  <c:x val="0.13804959248515"/>
                  <c:y val="9.655965320719089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594-6940-9168-F69B4B33CC64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Bystander</c:v>
                </c:pt>
                <c:pt idx="1">
                  <c:v>First Responder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20.9</c:v>
                </c:pt>
                <c:pt idx="1">
                  <c:v>79.099999999999994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594-6940-9168-F69B4B33CC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197932495280198"/>
          <c:y val="0.40088330234123698"/>
          <c:w val="0.26470529999539499"/>
          <c:h val="0.25761815162032597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National</a:t>
            </a:r>
          </a:p>
        </c:rich>
      </c:tx>
      <c:layout>
        <c:manualLayout>
          <c:xMode val="edge"/>
          <c:yMode val="edge"/>
          <c:x val="0.24382833724731776"/>
          <c:y val="0.122609295421814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328007278442899"/>
          <c:y val="0.27617898558507398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Arrest Witnessed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2CFE-104D-B2B8-E44F0EB750B5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2CFE-104D-B2B8-E44F0EB750B5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2CFE-104D-B2B8-E44F0EB750B5}"/>
              </c:ext>
            </c:extLst>
          </c:dPt>
          <c:dLbls>
            <c:dLbl>
              <c:idx val="0"/>
              <c:layout>
                <c:manualLayout>
                  <c:x val="-0.18155569369618299"/>
                  <c:y val="0.11369085521632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CFE-104D-B2B8-E44F0EB750B5}"/>
                </c:ext>
              </c:extLst>
            </c:dLbl>
            <c:dLbl>
              <c:idx val="1"/>
              <c:layout>
                <c:manualLayout>
                  <c:x val="0.208413915365842"/>
                  <c:y val="-0.13976195862693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CFE-104D-B2B8-E44F0EB750B5}"/>
                </c:ext>
              </c:extLst>
            </c:dLbl>
            <c:dLbl>
              <c:idx val="2"/>
              <c:layout>
                <c:manualLayout>
                  <c:x val="0.13804959248515"/>
                  <c:y val="9.655965320719089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CFE-104D-B2B8-E44F0EB750B5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31.1</c:v>
                </c:pt>
                <c:pt idx="1">
                  <c:v>68.900000000000006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CFE-104D-B2B8-E44F0EB750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7952318460192496"/>
          <c:y val="0.44853572000066211"/>
          <c:w val="0.19452986139890399"/>
          <c:h val="0.18754106682705307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MI</a:t>
            </a:r>
          </a:p>
        </c:rich>
      </c:tx>
      <c:layout>
        <c:manualLayout>
          <c:xMode val="edge"/>
          <c:yMode val="edge"/>
          <c:x val="0.29353598563337502"/>
          <c:y val="0.12260925011492201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328007278442899"/>
          <c:y val="0.27617898558507398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Arrest Witnessed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6FA6-1B4C-B75E-45E832489076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6FA6-1B4C-B75E-45E832489076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6FA6-1B4C-B75E-45E832489076}"/>
              </c:ext>
            </c:extLst>
          </c:dPt>
          <c:dLbls>
            <c:dLbl>
              <c:idx val="0"/>
              <c:layout>
                <c:manualLayout>
                  <c:x val="-0.191737204724409"/>
                  <c:y val="0.1277062721749830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28.5%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FA6-1B4C-B75E-45E832489076}"/>
                </c:ext>
              </c:extLst>
            </c:dLbl>
            <c:dLbl>
              <c:idx val="1"/>
              <c:layout>
                <c:manualLayout>
                  <c:x val="0.20058188038995101"/>
                  <c:y val="-0.12014037488481399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71.5%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FA6-1B4C-B75E-45E832489076}"/>
                </c:ext>
              </c:extLst>
            </c:dLbl>
            <c:dLbl>
              <c:idx val="2"/>
              <c:layout>
                <c:manualLayout>
                  <c:x val="0.13804959248515"/>
                  <c:y val="9.655965320719089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FA6-1B4C-B75E-45E83248907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31.8</c:v>
                </c:pt>
                <c:pt idx="1">
                  <c:v>68.2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FA6-1B4C-B75E-45E8324890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7461520434945599"/>
          <c:y val="0.45974805356758575"/>
          <c:w val="0.196514107611549"/>
          <c:h val="0.17632873326012946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National</a:t>
            </a:r>
          </a:p>
        </c:rich>
      </c:tx>
      <c:layout>
        <c:manualLayout>
          <c:xMode val="edge"/>
          <c:yMode val="edge"/>
          <c:x val="0.27014412672100196"/>
          <c:y val="0.122609295421814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328007278442899"/>
          <c:y val="0.27617898558507398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Arrest Witnessed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BF10-6049-8649-F06C4B5F1832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BF10-6049-8649-F06C4B5F1832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BF10-6049-8649-F06C4B5F1832}"/>
              </c:ext>
            </c:extLst>
          </c:dPt>
          <c:dLbls>
            <c:dLbl>
              <c:idx val="0"/>
              <c:layout>
                <c:manualLayout>
                  <c:x val="-1.0210664456416631E-2"/>
                  <c:y val="1.026899668375367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F10-6049-8649-F06C4B5F1832}"/>
                </c:ext>
              </c:extLst>
            </c:dLbl>
            <c:dLbl>
              <c:idx val="1"/>
              <c:layout>
                <c:manualLayout>
                  <c:x val="6.2799972371874596E-2"/>
                  <c:y val="-0.2219839751669460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F10-6049-8649-F06C4B5F1832}"/>
                </c:ext>
              </c:extLst>
            </c:dLbl>
            <c:dLbl>
              <c:idx val="2"/>
              <c:layout>
                <c:manualLayout>
                  <c:x val="0.13804959248515"/>
                  <c:y val="9.655965320719089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F10-6049-8649-F06C4B5F183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4.2</c:v>
                </c:pt>
                <c:pt idx="1">
                  <c:v>95.8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F10-6049-8649-F06C4B5F18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7952318460192496"/>
          <c:y val="0.42050488608335312"/>
          <c:w val="0.15944214210065799"/>
          <c:h val="0.20155648378570759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MI</a:t>
            </a:r>
          </a:p>
        </c:rich>
      </c:tx>
      <c:layout>
        <c:manualLayout>
          <c:xMode val="edge"/>
          <c:yMode val="edge"/>
          <c:x val="0.29353598563337502"/>
          <c:y val="0.12260925011492201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328007278442899"/>
          <c:y val="0.27617898558507398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Arrest Witnessed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9EC5-4748-A4C3-42FC416F8AE8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9EC5-4748-A4C3-42FC416F8AE8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9EC5-4748-A4C3-42FC416F8AE8}"/>
              </c:ext>
            </c:extLst>
          </c:dPt>
          <c:dLbls>
            <c:dLbl>
              <c:idx val="0"/>
              <c:layout>
                <c:manualLayout>
                  <c:x val="-7.2866878482294442E-3"/>
                  <c:y val="7.4659132920227743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0.9%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EC5-4748-A4C3-42FC416F8AE8}"/>
                </c:ext>
              </c:extLst>
            </c:dLbl>
            <c:dLbl>
              <c:idx val="1"/>
              <c:layout>
                <c:manualLayout>
                  <c:x val="6.2799972371874596E-2"/>
                  <c:y val="-0.2219839751669460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99.1%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EC5-4748-A4C3-42FC416F8AE8}"/>
                </c:ext>
              </c:extLst>
            </c:dLbl>
            <c:dLbl>
              <c:idx val="2"/>
              <c:layout>
                <c:manualLayout>
                  <c:x val="0.13804959248515"/>
                  <c:y val="9.655965320719089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EC5-4748-A4C3-42FC416F8AE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5.0999999999999996</c:v>
                </c:pt>
                <c:pt idx="1">
                  <c:v>94.9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EC5-4748-A4C3-42FC416F8A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197932495280198"/>
          <c:y val="0.42330796947508398"/>
          <c:w val="0.18283395496615601"/>
          <c:h val="0.19875340039397668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-2.71646830031220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1B8-6A4E-A316-C3D1FED661A7}"/>
                </c:ext>
              </c:extLst>
            </c:dLbl>
            <c:dLbl>
              <c:idx val="1"/>
              <c:layout>
                <c:manualLayout>
                  <c:x val="0"/>
                  <c:y val="1.08658732012488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1B8-6A4E-A316-C3D1FED661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Survival to Hospital Admission</c:v>
                </c:pt>
                <c:pt idx="1">
                  <c:v>Survival to Hospital Discharge</c:v>
                </c:pt>
                <c:pt idx="2">
                  <c:v>Good to Moderate CPC</c:v>
                </c:pt>
                <c:pt idx="3">
                  <c:v>Missing Hospital Outcome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0.26700000000000002</c:v>
                </c:pt>
                <c:pt idx="1">
                  <c:v>8.4000000000000005E-2</c:v>
                </c:pt>
                <c:pt idx="2">
                  <c:v>6.9000000000000006E-2</c:v>
                </c:pt>
                <c:pt idx="3" formatCode="0.0%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1B8-6A4E-A316-C3D1FED661A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National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invertIfNegative val="0"/>
          <c:dLbls>
            <c:dLbl>
              <c:idx val="0"/>
              <c:layout>
                <c:manualLayout>
                  <c:x val="1.6682465451055891E-2"/>
                  <c:y val="1.7656937004458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410491586998042E-2"/>
                      <c:h val="6.18268185151056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1B8-6A4E-A316-C3D1FED661A7}"/>
                </c:ext>
              </c:extLst>
            </c:dLbl>
            <c:dLbl>
              <c:idx val="1"/>
              <c:layout>
                <c:manualLayout>
                  <c:x val="1.81990532193337E-2"/>
                  <c:y val="8.14919100579484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1B8-6A4E-A316-C3D1FED661A7}"/>
                </c:ext>
              </c:extLst>
            </c:dLbl>
            <c:dLbl>
              <c:idx val="2"/>
              <c:layout>
                <c:manualLayout>
                  <c:x val="1.0616114377944547E-2"/>
                  <c:y val="1.62988098018732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1B8-6A4E-A316-C3D1FED661A7}"/>
                </c:ext>
              </c:extLst>
            </c:dLbl>
            <c:dLbl>
              <c:idx val="3"/>
              <c:layout>
                <c:manualLayout>
                  <c:x val="1.36492899145003E-2"/>
                  <c:y val="-9.960268705937369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1B8-6A4E-A316-C3D1FED661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Survival to Hospital Admission</c:v>
                </c:pt>
                <c:pt idx="1">
                  <c:v>Survival to Hospital Discharge</c:v>
                </c:pt>
                <c:pt idx="2">
                  <c:v>Good to Moderate CPC</c:v>
                </c:pt>
                <c:pt idx="3">
                  <c:v>Missing Hospital Outcome</c:v>
                </c:pt>
              </c:strCache>
            </c:strRef>
          </c:cat>
          <c:val>
            <c:numRef>
              <c:f>Sheet1!$C$2:$C$5</c:f>
              <c:numCache>
                <c:formatCode>0.00%</c:formatCode>
                <c:ptCount val="4"/>
                <c:pt idx="0">
                  <c:v>0.28199999999999997</c:v>
                </c:pt>
                <c:pt idx="1">
                  <c:v>0.104</c:v>
                </c:pt>
                <c:pt idx="2">
                  <c:v>8.2000000000000003E-2</c:v>
                </c:pt>
                <c:pt idx="3" formatCode="0.0%">
                  <c:v>1.9E-3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1B8-6A4E-A316-C3D1FED661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3792624"/>
        <c:axId val="263793008"/>
      </c:barChart>
      <c:catAx>
        <c:axId val="263792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63793008"/>
        <c:crosses val="autoZero"/>
        <c:auto val="1"/>
        <c:lblAlgn val="ctr"/>
        <c:lblOffset val="100"/>
        <c:noMultiLvlLbl val="0"/>
      </c:catAx>
      <c:valAx>
        <c:axId val="263793008"/>
        <c:scaling>
          <c:orientation val="minMax"/>
          <c:max val="0.4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26379262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invertIfNegative val="0"/>
          <c:dLbls>
            <c:dLbl>
              <c:idx val="1"/>
              <c:layout>
                <c:manualLayout>
                  <c:x val="0"/>
                  <c:y val="9.09090909090908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4F8-CB4E-A769-F5F15D3821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Utstein Survival</c:v>
                </c:pt>
                <c:pt idx="1">
                  <c:v>Utstein Bystander Survival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0.29899999999999999</c:v>
                </c:pt>
                <c:pt idx="1">
                  <c:v>0.35499999999999998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F8-CB4E-A769-F5F15D38215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National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-1.2121212121212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4F8-CB4E-A769-F5F15D382151}"/>
                </c:ext>
              </c:extLst>
            </c:dLbl>
            <c:dLbl>
              <c:idx val="1"/>
              <c:layout>
                <c:manualLayout>
                  <c:x val="-1.5432098765432098E-3"/>
                  <c:y val="1.2121212121212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4F8-CB4E-A769-F5F15D3821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Utstein Survival</c:v>
                </c:pt>
                <c:pt idx="1">
                  <c:v>Utstein Bystander Survival</c:v>
                </c:pt>
              </c:strCache>
            </c:strRef>
          </c:cat>
          <c:val>
            <c:numRef>
              <c:f>Sheet1!$C$2:$C$3</c:f>
              <c:numCache>
                <c:formatCode>0.00%</c:formatCode>
                <c:ptCount val="2"/>
                <c:pt idx="0">
                  <c:v>0.33300000000000002</c:v>
                </c:pt>
                <c:pt idx="1">
                  <c:v>0.373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4F8-CB4E-A769-F5F15D3821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4534920"/>
        <c:axId val="334530216"/>
      </c:barChart>
      <c:catAx>
        <c:axId val="334534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334530216"/>
        <c:crosses val="autoZero"/>
        <c:auto val="1"/>
        <c:lblAlgn val="ctr"/>
        <c:lblOffset val="100"/>
        <c:noMultiLvlLbl val="0"/>
      </c:catAx>
      <c:valAx>
        <c:axId val="33453021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33453492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MI</a:t>
            </a:r>
          </a:p>
        </c:rich>
      </c:tx>
      <c:layout>
        <c:manualLayout>
          <c:xMode val="edge"/>
          <c:yMode val="edge"/>
          <c:x val="0.29381033937583978"/>
          <c:y val="0.1328716120746015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328007278442899"/>
          <c:y val="0.27617898558507398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Location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5ECF-FD4E-9E17-E80507427F4D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5ECF-FD4E-9E17-E80507427F4D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5ECF-FD4E-9E17-E80507427F4D}"/>
              </c:ext>
            </c:extLst>
          </c:dPt>
          <c:dLbls>
            <c:dLbl>
              <c:idx val="0"/>
              <c:layout>
                <c:manualLayout>
                  <c:x val="-0.208232490675508"/>
                  <c:y val="-0.157620689845444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>
                        <a:latin typeface="Cambria"/>
                        <a:cs typeface="Cambria"/>
                      </a:rPr>
                      <a:t>70.2%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ECF-FD4E-9E17-E80507427F4D}"/>
                </c:ext>
              </c:extLst>
            </c:dLbl>
            <c:dLbl>
              <c:idx val="1"/>
              <c:layout>
                <c:manualLayout>
                  <c:x val="0.1376097458278093"/>
                  <c:y val="-4.4622547731830772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ECF-FD4E-9E17-E80507427F4D}"/>
                </c:ext>
              </c:extLst>
            </c:dLbl>
            <c:dLbl>
              <c:idx val="2"/>
              <c:layout>
                <c:manualLayout>
                  <c:x val="0.125157998342312"/>
                  <c:y val="0.12617167017362799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>
                        <a:latin typeface="Cambria"/>
                        <a:cs typeface="Cambria"/>
                      </a:rPr>
                      <a:t>15.5%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ECF-FD4E-9E17-E80507427F4D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Home/Residence</c:v>
                </c:pt>
                <c:pt idx="1">
                  <c:v>Nursing Home</c:v>
                </c:pt>
                <c:pt idx="2">
                  <c:v>Public Setting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70.2</c:v>
                </c:pt>
                <c:pt idx="1">
                  <c:v>14.3</c:v>
                </c:pt>
                <c:pt idx="2">
                  <c:v>15.5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ECF-FD4E-9E17-E80507427F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255445043053796"/>
          <c:y val="0.38023456436970199"/>
          <c:w val="0.32287332504489602"/>
          <c:h val="0.351505497759243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National</a:t>
            </a:r>
          </a:p>
        </c:rich>
      </c:tx>
      <c:layout>
        <c:manualLayout>
          <c:xMode val="edge"/>
          <c:yMode val="edge"/>
          <c:x val="0.26621358805559142"/>
          <c:y val="0.122609295421814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328007278442899"/>
          <c:y val="0.27617898558507398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Arrest Witnessed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6D72-6B46-A6AB-A8AFAAFA9FF4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6D72-6B46-A6AB-A8AFAAFA9FF4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6D72-6B46-A6AB-A8AFAAFA9FF4}"/>
              </c:ext>
            </c:extLst>
          </c:dPt>
          <c:dLbls>
            <c:dLbl>
              <c:idx val="0"/>
              <c:layout>
                <c:manualLayout>
                  <c:x val="-0.18845811281786501"/>
                  <c:y val="5.593828802233639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D72-6B46-A6AB-A8AFAAFA9FF4}"/>
                </c:ext>
              </c:extLst>
            </c:dLbl>
            <c:dLbl>
              <c:idx val="1"/>
              <c:layout>
                <c:manualLayout>
                  <c:x val="-0.10605245041091201"/>
                  <c:y val="-0.1255158942553339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D72-6B46-A6AB-A8AFAAFA9FF4}"/>
                </c:ext>
              </c:extLst>
            </c:dLbl>
            <c:dLbl>
              <c:idx val="2"/>
              <c:layout>
                <c:manualLayout>
                  <c:x val="0.17903317413192199"/>
                  <c:y val="-3.5879467414155599E-3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/>
                      <a:t>50.1 %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D72-6B46-A6AB-A8AFAAFA9FF4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Bystander Witnessed</c:v>
                </c:pt>
                <c:pt idx="1">
                  <c:v>Witnessed by 911 Responder</c:v>
                </c:pt>
                <c:pt idx="2">
                  <c:v>Unwitnessed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37.299999999999997</c:v>
                </c:pt>
                <c:pt idx="1">
                  <c:v>12.5</c:v>
                </c:pt>
                <c:pt idx="2">
                  <c:v>50.1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D72-6B46-A6AB-A8AFAAFA9F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689160565455604"/>
          <c:y val="0.40088330234123698"/>
          <c:w val="0.36762938613255902"/>
          <c:h val="0.34001445684741399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MI</a:t>
            </a:r>
          </a:p>
        </c:rich>
      </c:tx>
      <c:layout>
        <c:manualLayout>
          <c:xMode val="edge"/>
          <c:yMode val="edge"/>
          <c:x val="0.29353598563337502"/>
          <c:y val="0.12260925011492201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328007278442899"/>
          <c:y val="0.27617898558507398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Arrest Witnessed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2D52-EF4E-9B8F-D4BB4464F2DC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2D52-EF4E-9B8F-D4BB4464F2DC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2D52-EF4E-9B8F-D4BB4464F2DC}"/>
              </c:ext>
            </c:extLst>
          </c:dPt>
          <c:dLbls>
            <c:dLbl>
              <c:idx val="0"/>
              <c:layout>
                <c:manualLayout>
                  <c:x val="-0.20211931500365701"/>
                  <c:y val="6.995370498099090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37.7%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D52-EF4E-9B8F-D4BB4464F2DC}"/>
                </c:ext>
              </c:extLst>
            </c:dLbl>
            <c:dLbl>
              <c:idx val="1"/>
              <c:layout>
                <c:manualLayout>
                  <c:x val="-0.103320209973753"/>
                  <c:y val="-0.12551589425533399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11.1%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D52-EF4E-9B8F-D4BB4464F2DC}"/>
                </c:ext>
              </c:extLst>
            </c:dLbl>
            <c:dLbl>
              <c:idx val="2"/>
              <c:layout>
                <c:manualLayout>
                  <c:x val="0.198158857192031"/>
                  <c:y val="-5.124036440084089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51.2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D52-EF4E-9B8F-D4BB4464F2D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Bystander Witnessed</c:v>
                </c:pt>
                <c:pt idx="1">
                  <c:v>Witnessed by 911 Responder</c:v>
                </c:pt>
                <c:pt idx="2">
                  <c:v>Unwitnessed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36.6</c:v>
                </c:pt>
                <c:pt idx="1">
                  <c:v>12.3</c:v>
                </c:pt>
                <c:pt idx="2">
                  <c:v>51.1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D52-EF4E-9B8F-D4BB4464F2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197280667785405"/>
          <c:y val="0.40088330234123698"/>
          <c:w val="0.36762938613255902"/>
          <c:h val="0.34001445684741399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National</a:t>
            </a:r>
          </a:p>
        </c:rich>
      </c:tx>
      <c:layout>
        <c:manualLayout>
          <c:xMode val="edge"/>
          <c:yMode val="edge"/>
          <c:x val="0.26137219689644059"/>
          <c:y val="0.122609295421814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328007278442899"/>
          <c:y val="0.27617898558507398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Arrest Witnessed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EB6F-F946-B953-22E6D4D36A50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EB6F-F946-B953-22E6D4D36A50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EB6F-F946-B953-22E6D4D36A50}"/>
              </c:ext>
            </c:extLst>
          </c:dPt>
          <c:dLbls>
            <c:dLbl>
              <c:idx val="0"/>
              <c:layout>
                <c:manualLayout>
                  <c:x val="-0.22950891007045199"/>
                  <c:y val="5.769098764546520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B6F-F946-B953-22E6D4D36A50}"/>
                </c:ext>
              </c:extLst>
            </c:dLbl>
            <c:dLbl>
              <c:idx val="1"/>
              <c:layout>
                <c:manualLayout>
                  <c:x val="0.10432034811438"/>
                  <c:y val="-0.1541876851938709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B6F-F946-B953-22E6D4D36A50}"/>
                </c:ext>
              </c:extLst>
            </c:dLbl>
            <c:dLbl>
              <c:idx val="2"/>
              <c:layout>
                <c:manualLayout>
                  <c:x val="0.17313740387714699"/>
                  <c:y val="9.9362684780029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B6F-F946-B953-22E6D4D36A50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Bystander </c:v>
                </c:pt>
                <c:pt idx="1">
                  <c:v>First Responder</c:v>
                </c:pt>
                <c:pt idx="2">
                  <c:v>EMS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40</c:v>
                </c:pt>
                <c:pt idx="1">
                  <c:v>29</c:v>
                </c:pt>
                <c:pt idx="2">
                  <c:v>30.9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B6F-F946-B953-22E6D4D36A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237072339641698"/>
          <c:y val="0.40088330234123698"/>
          <c:w val="0.31499769765621399"/>
          <c:h val="0.34001445684741399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MI</a:t>
            </a:r>
          </a:p>
        </c:rich>
      </c:tx>
      <c:layout>
        <c:manualLayout>
          <c:xMode val="edge"/>
          <c:yMode val="edge"/>
          <c:x val="0.29353598563337502"/>
          <c:y val="0.12260925011492201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328007278442899"/>
          <c:y val="0.27617898558507398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Arrest Witnessed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FDA4-BA45-940F-360278F666CF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FDA4-BA45-940F-360278F666CF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FDA4-BA45-940F-360278F666CF}"/>
              </c:ext>
            </c:extLst>
          </c:dPt>
          <c:dLbls>
            <c:dLbl>
              <c:idx val="0"/>
              <c:layout>
                <c:manualLayout>
                  <c:x val="-0.22950891007045199"/>
                  <c:y val="5.769098764546520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41.0%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DA4-BA45-940F-360278F666CF}"/>
                </c:ext>
              </c:extLst>
            </c:dLbl>
            <c:dLbl>
              <c:idx val="1"/>
              <c:layout>
                <c:manualLayout>
                  <c:x val="8.6776488465257595E-2"/>
                  <c:y val="-0.15418768519387099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26.4%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DA4-BA45-940F-360278F666CF}"/>
                </c:ext>
              </c:extLst>
            </c:dLbl>
            <c:dLbl>
              <c:idx val="2"/>
              <c:layout>
                <c:manualLayout>
                  <c:x val="0.15559354422802399"/>
                  <c:y val="9.9362684780029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32.5%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DA4-BA45-940F-360278F666CF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Bystander </c:v>
                </c:pt>
                <c:pt idx="1">
                  <c:v>First Responder</c:v>
                </c:pt>
                <c:pt idx="2">
                  <c:v>EMS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39.4</c:v>
                </c:pt>
                <c:pt idx="1">
                  <c:v>29.3</c:v>
                </c:pt>
                <c:pt idx="2">
                  <c:v>31.2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DA4-BA45-940F-360278F666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237072339641698"/>
          <c:y val="0.40088330234123698"/>
          <c:w val="0.29745383800709102"/>
          <c:h val="0.34001445684741399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554229108458195E-2"/>
          <c:y val="4.1798941798941801E-2"/>
          <c:w val="0.74533800210457601"/>
          <c:h val="0.805199558388534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-1.5360983102918728E-3"/>
                  <c:y val="-1.05820105820105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7E0-C842-8FB3-0D6650C2B2F1}"/>
                </c:ext>
              </c:extLst>
            </c:dLbl>
            <c:dLbl>
              <c:idx val="1"/>
              <c:layout>
                <c:manualLayout>
                  <c:x val="-1.5360983102918587E-3"/>
                  <c:y val="5.2910052910052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E0-C842-8FB3-0D6650C2B2F1}"/>
                </c:ext>
              </c:extLst>
            </c:dLbl>
            <c:dLbl>
              <c:idx val="2"/>
              <c:layout>
                <c:manualLayout>
                  <c:x val="-6.1443932411674911E-3"/>
                  <c:y val="6.61386076740407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950905330382083E-2"/>
                      <c:h val="6.55026455026454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E7E0-C842-8FB3-0D6650C2B2F1}"/>
                </c:ext>
              </c:extLst>
            </c:dLbl>
            <c:dLbl>
              <c:idx val="3"/>
              <c:layout>
                <c:manualLayout>
                  <c:x val="-1.5360983102918587E-3"/>
                  <c:y val="5.2910052910052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7E0-C842-8FB3-0D6650C2B2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Vfib/Vtach/Unknown Shockable</c:v>
                </c:pt>
                <c:pt idx="1">
                  <c:v>Asystole</c:v>
                </c:pt>
                <c:pt idx="2">
                  <c:v>Idioventricular/PEA</c:v>
                </c:pt>
                <c:pt idx="3">
                  <c:v>Unknown Unshockable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0.17599999999999999</c:v>
                </c:pt>
                <c:pt idx="1">
                  <c:v>0.47699999999999998</c:v>
                </c:pt>
                <c:pt idx="2">
                  <c:v>0.17299999999999999</c:v>
                </c:pt>
                <c:pt idx="3">
                  <c:v>0.17399999999999999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7E0-C842-8FB3-0D6650C2B2F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National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1.6897081413210446E-2"/>
                  <c:y val="-7.93650793650793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7E0-C842-8FB3-0D6650C2B2F1}"/>
                </c:ext>
              </c:extLst>
            </c:dLbl>
            <c:dLbl>
              <c:idx val="1"/>
              <c:layout>
                <c:manualLayout>
                  <c:x val="1.536098310291858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7E0-C842-8FB3-0D6650C2B2F1}"/>
                </c:ext>
              </c:extLst>
            </c:dLbl>
            <c:dLbl>
              <c:idx val="2"/>
              <c:layout>
                <c:manualLayout>
                  <c:x val="1.8433179723502193E-2"/>
                  <c:y val="1.3227513227513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7E0-C842-8FB3-0D6650C2B2F1}"/>
                </c:ext>
              </c:extLst>
            </c:dLbl>
            <c:dLbl>
              <c:idx val="3"/>
              <c:layout>
                <c:manualLayout>
                  <c:x val="4.608294930875576E-3"/>
                  <c:y val="5.2910052910052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7E0-C842-8FB3-0D6650C2B2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Vfib/Vtach/Unknown Shockable</c:v>
                </c:pt>
                <c:pt idx="1">
                  <c:v>Asystole</c:v>
                </c:pt>
                <c:pt idx="2">
                  <c:v>Idioventricular/PEA</c:v>
                </c:pt>
                <c:pt idx="3">
                  <c:v>Unknown Unshockable</c:v>
                </c:pt>
              </c:strCache>
            </c:strRef>
          </c:cat>
          <c:val>
            <c:numRef>
              <c:f>Sheet1!$C$2:$C$5</c:f>
              <c:numCache>
                <c:formatCode>0.00%</c:formatCode>
                <c:ptCount val="4"/>
                <c:pt idx="0">
                  <c:v>0.184</c:v>
                </c:pt>
                <c:pt idx="1">
                  <c:v>0.503</c:v>
                </c:pt>
                <c:pt idx="2">
                  <c:v>0.218</c:v>
                </c:pt>
                <c:pt idx="3">
                  <c:v>9.5000000000000001E-2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7E0-C842-8FB3-0D6650C2B2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1578568"/>
        <c:axId val="334528256"/>
      </c:barChart>
      <c:catAx>
        <c:axId val="331578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34528256"/>
        <c:crosses val="autoZero"/>
        <c:auto val="1"/>
        <c:lblAlgn val="ctr"/>
        <c:lblOffset val="100"/>
        <c:noMultiLvlLbl val="0"/>
      </c:catAx>
      <c:valAx>
        <c:axId val="33452825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3315785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National</a:t>
            </a:r>
          </a:p>
        </c:rich>
      </c:tx>
      <c:layout>
        <c:manualLayout>
          <c:xMode val="edge"/>
          <c:yMode val="edge"/>
          <c:x val="0.2642961735046277"/>
          <c:y val="0.122609295421814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328007278442899"/>
          <c:y val="0.27617898558507398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Arrest Witnessed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EBF7-8F44-B0A4-4E626A1A1180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EBF7-8F44-B0A4-4E626A1A1180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EBF7-8F44-B0A4-4E626A1A1180}"/>
              </c:ext>
            </c:extLst>
          </c:dPt>
          <c:dLbls>
            <c:dLbl>
              <c:idx val="0"/>
              <c:layout>
                <c:manualLayout>
                  <c:x val="-0.18272528433945801"/>
                  <c:y val="0.11941510464660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BF7-8F44-B0A4-4E626A1A1180}"/>
                </c:ext>
              </c:extLst>
            </c:dLbl>
            <c:dLbl>
              <c:idx val="1"/>
              <c:layout>
                <c:manualLayout>
                  <c:x val="0.20841368513146399"/>
                  <c:y val="-0.1541876851938709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BF7-8F44-B0A4-4E626A1A1180}"/>
                </c:ext>
              </c:extLst>
            </c:dLbl>
            <c:dLbl>
              <c:idx val="2"/>
              <c:layout>
                <c:manualLayout>
                  <c:x val="0.13804959248515"/>
                  <c:y val="9.655965320719089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BF7-8F44-B0A4-4E626A1A1180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29.4</c:v>
                </c:pt>
                <c:pt idx="1">
                  <c:v>70.599999999999994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BF7-8F44-B0A4-4E626A1A11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999910208592347"/>
          <c:y val="0.45414188678412393"/>
          <c:w val="0.18692761431136901"/>
          <c:h val="0.21387570421952337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MI</a:t>
            </a:r>
          </a:p>
        </c:rich>
      </c:tx>
      <c:layout>
        <c:manualLayout>
          <c:xMode val="edge"/>
          <c:yMode val="edge"/>
          <c:x val="0.29353598563337502"/>
          <c:y val="0.12260925011492201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328007278442899"/>
          <c:y val="0.27617898558507398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Arrest Witnessed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CB65-CB4B-9149-1CB38DCA8E3E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CB65-CB4B-9149-1CB38DCA8E3E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CB65-CB4B-9149-1CB38DCA8E3E}"/>
              </c:ext>
            </c:extLst>
          </c:dPt>
          <c:dLbls>
            <c:dLbl>
              <c:idx val="0"/>
              <c:layout>
                <c:manualLayout>
                  <c:x val="-0.18272528433945801"/>
                  <c:y val="0.11941510464660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B65-CB4B-9149-1CB38DCA8E3E}"/>
                </c:ext>
              </c:extLst>
            </c:dLbl>
            <c:dLbl>
              <c:idx val="1"/>
              <c:layout>
                <c:manualLayout>
                  <c:x val="0.19086982548234099"/>
                  <c:y val="-0.1541876851938709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B65-CB4B-9149-1CB38DCA8E3E}"/>
                </c:ext>
              </c:extLst>
            </c:dLbl>
            <c:dLbl>
              <c:idx val="2"/>
              <c:layout>
                <c:manualLayout>
                  <c:x val="0.13804959248515"/>
                  <c:y val="9.655965320719089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B65-CB4B-9149-1CB38DCA8E3E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34.700000000000003</c:v>
                </c:pt>
                <c:pt idx="1">
                  <c:v>65.3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B65-CB4B-9149-1CB38DCA8E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490330156098909"/>
          <c:y val="0.45414188678412393"/>
          <c:w val="0.18692761431136901"/>
          <c:h val="0.19705720386913794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0.2807</cdr:x>
      <cdr:y>0.87456</cdr:y>
    </cdr:from>
    <cdr:to>
      <cdr:x>0.60381</cdr:x>
      <cdr:y>0.93588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19200" y="3962400"/>
          <a:ext cx="1403410" cy="27781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5pPr>
          <a:lvl6pPr marL="2286000" algn="l" defTabSz="4572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6pPr>
          <a:lvl7pPr marL="2743200" algn="l" defTabSz="4572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7pPr>
          <a:lvl8pPr marL="3200400" algn="l" defTabSz="4572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8pPr>
          <a:lvl9pPr marL="3657600" algn="l" defTabSz="4572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9pPr>
        </a:lstStyle>
        <a:p xmlns:a="http://schemas.openxmlformats.org/drawingml/2006/main">
          <a:pPr>
            <a:defRPr/>
          </a:pPr>
          <a:r>
            <a:rPr lang="en-US" sz="1200" i="1" dirty="0">
              <a:solidFill>
                <a:schemeClr val="tx1">
                  <a:lumMod val="75000"/>
                </a:schemeClr>
              </a:solidFill>
              <a:latin typeface="Cambria"/>
              <a:cs typeface="Cambria"/>
            </a:rPr>
            <a:t>N=81,864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0.30189</cdr:x>
      <cdr:y>0.93886</cdr:y>
    </cdr:from>
    <cdr:to>
      <cdr:x>0.48216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19200" y="4253726"/>
          <a:ext cx="728038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5pPr>
          <a:lvl6pPr marL="2286000" algn="l" defTabSz="4572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6pPr>
          <a:lvl7pPr marL="2743200" algn="l" defTabSz="4572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7pPr>
          <a:lvl8pPr marL="3200400" algn="l" defTabSz="4572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8pPr>
          <a:lvl9pPr marL="3657600" algn="l" defTabSz="4572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9pPr>
        </a:lstStyle>
        <a:p xmlns:a="http://schemas.openxmlformats.org/drawingml/2006/main">
          <a:pPr>
            <a:defRPr/>
          </a:pPr>
          <a:r>
            <a:rPr lang="en-US" sz="1200" i="1" dirty="0">
              <a:solidFill>
                <a:srgbClr val="000000"/>
              </a:solidFill>
              <a:latin typeface="Cambria"/>
              <a:cs typeface="Cambria"/>
            </a:rPr>
            <a:t>N=7,451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0.30189</cdr:x>
      <cdr:y>0.93886</cdr:y>
    </cdr:from>
    <cdr:to>
      <cdr:x>0.57895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11229" y="4267219"/>
          <a:ext cx="1203371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5pPr>
          <a:lvl6pPr marL="2286000" algn="l" defTabSz="4572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6pPr>
          <a:lvl7pPr marL="2743200" algn="l" defTabSz="4572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7pPr>
          <a:lvl8pPr marL="3200400" algn="l" defTabSz="4572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8pPr>
          <a:lvl9pPr marL="3657600" algn="l" defTabSz="4572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9pPr>
        </a:lstStyle>
        <a:p xmlns:a="http://schemas.openxmlformats.org/drawingml/2006/main">
          <a:pPr>
            <a:defRPr/>
          </a:pPr>
          <a:r>
            <a:rPr lang="en-US" sz="1200" i="1" dirty="0">
              <a:solidFill>
                <a:srgbClr val="000000"/>
              </a:solidFill>
              <a:latin typeface="Cambria"/>
              <a:cs typeface="Cambria"/>
            </a:rPr>
            <a:t>N=81,864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0.30189</cdr:x>
      <cdr:y>0.93886</cdr:y>
    </cdr:from>
    <cdr:to>
      <cdr:x>0.48216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19200" y="4253726"/>
          <a:ext cx="728038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5pPr>
          <a:lvl6pPr marL="2286000" algn="l" defTabSz="4572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6pPr>
          <a:lvl7pPr marL="2743200" algn="l" defTabSz="4572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7pPr>
          <a:lvl8pPr marL="3200400" algn="l" defTabSz="4572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8pPr>
          <a:lvl9pPr marL="3657600" algn="l" defTabSz="4572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9pPr>
        </a:lstStyle>
        <a:p xmlns:a="http://schemas.openxmlformats.org/drawingml/2006/main">
          <a:pPr>
            <a:defRPr/>
          </a:pPr>
          <a:r>
            <a:rPr lang="en-US" sz="1200" i="1" dirty="0">
              <a:solidFill>
                <a:srgbClr val="000000"/>
              </a:solidFill>
              <a:latin typeface="Cambria"/>
              <a:cs typeface="Cambria"/>
            </a:rPr>
            <a:t>N=7,451</a:t>
          </a: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0.30526</cdr:x>
      <cdr:y>0.93409</cdr:y>
    </cdr:from>
    <cdr:to>
      <cdr:x>0.57895</cdr:x>
      <cdr:y>0.99523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25866" y="4232105"/>
          <a:ext cx="1188734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5pPr>
          <a:lvl6pPr marL="2286000" algn="l" defTabSz="4572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6pPr>
          <a:lvl7pPr marL="2743200" algn="l" defTabSz="4572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7pPr>
          <a:lvl8pPr marL="3200400" algn="l" defTabSz="4572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8pPr>
          <a:lvl9pPr marL="3657600" algn="l" defTabSz="4572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9pPr>
        </a:lstStyle>
        <a:p xmlns:a="http://schemas.openxmlformats.org/drawingml/2006/main">
          <a:pPr>
            <a:defRPr/>
          </a:pPr>
          <a:r>
            <a:rPr lang="en-US" sz="1200" i="1" dirty="0">
              <a:solidFill>
                <a:srgbClr val="000000"/>
              </a:solidFill>
              <a:latin typeface="Cambria"/>
              <a:cs typeface="Cambria"/>
            </a:rPr>
            <a:t>N=81,864</a:t>
          </a: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0.30526</cdr:x>
      <cdr:y>0.93409</cdr:y>
    </cdr:from>
    <cdr:to>
      <cdr:x>0.56604</cdr:x>
      <cdr:y>0.99523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32822" y="4232105"/>
          <a:ext cx="1053177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5pPr>
          <a:lvl6pPr marL="2286000" algn="l" defTabSz="4572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6pPr>
          <a:lvl7pPr marL="2743200" algn="l" defTabSz="4572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7pPr>
          <a:lvl8pPr marL="3200400" algn="l" defTabSz="4572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8pPr>
          <a:lvl9pPr marL="3657600" algn="l" defTabSz="4572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9pPr>
        </a:lstStyle>
        <a:p xmlns:a="http://schemas.openxmlformats.org/drawingml/2006/main">
          <a:pPr>
            <a:defRPr/>
          </a:pPr>
          <a:r>
            <a:rPr lang="en-US" sz="1200" i="1" dirty="0">
              <a:solidFill>
                <a:srgbClr val="000000"/>
              </a:solidFill>
              <a:latin typeface="Cambria"/>
              <a:cs typeface="Cambria"/>
            </a:rPr>
            <a:t>N=7,451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0.26316</cdr:x>
      <cdr:y>0.87456</cdr:y>
    </cdr:from>
    <cdr:to>
      <cdr:x>0.58627</cdr:x>
      <cdr:y>0.93588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43000" y="3962400"/>
          <a:ext cx="1403410" cy="27781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defRPr/>
          </a:pPr>
          <a:r>
            <a:rPr lang="en-US" sz="1200" i="1" dirty="0">
              <a:solidFill>
                <a:schemeClr val="tx1">
                  <a:lumMod val="75000"/>
                </a:schemeClr>
              </a:solidFill>
              <a:latin typeface="Cambria"/>
              <a:cs typeface="Cambria"/>
            </a:rPr>
            <a:t>N= 7,451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0.30526</cdr:x>
      <cdr:y>0.93409</cdr:y>
    </cdr:from>
    <cdr:to>
      <cdr:x>0.48553</cdr:x>
      <cdr:y>0.99523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18910" y="4232105"/>
          <a:ext cx="837931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5pPr>
          <a:lvl6pPr marL="2286000" algn="l" defTabSz="4572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6pPr>
          <a:lvl7pPr marL="2743200" algn="l" defTabSz="4572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7pPr>
          <a:lvl8pPr marL="3200400" algn="l" defTabSz="4572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8pPr>
          <a:lvl9pPr marL="3657600" algn="l" defTabSz="4572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9pPr>
        </a:lstStyle>
        <a:p xmlns:a="http://schemas.openxmlformats.org/drawingml/2006/main">
          <a:pPr>
            <a:defRPr/>
          </a:pPr>
          <a:r>
            <a:rPr lang="en-US" sz="1200" i="1" dirty="0">
              <a:solidFill>
                <a:schemeClr val="tx1">
                  <a:lumMod val="75000"/>
                </a:schemeClr>
              </a:solidFill>
              <a:latin typeface="Cambria"/>
              <a:cs typeface="Cambria"/>
            </a:rPr>
            <a:t>N=81,863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0.30526</cdr:x>
      <cdr:y>0.93409</cdr:y>
    </cdr:from>
    <cdr:to>
      <cdr:x>0.48553</cdr:x>
      <cdr:y>0.99523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32823" y="4232105"/>
          <a:ext cx="728038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5pPr>
          <a:lvl6pPr marL="2286000" algn="l" defTabSz="4572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6pPr>
          <a:lvl7pPr marL="2743200" algn="l" defTabSz="4572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7pPr>
          <a:lvl8pPr marL="3200400" algn="l" defTabSz="4572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8pPr>
          <a:lvl9pPr marL="3657600" algn="l" defTabSz="4572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9pPr>
        </a:lstStyle>
        <a:p xmlns:a="http://schemas.openxmlformats.org/drawingml/2006/main">
          <a:pPr>
            <a:defRPr/>
          </a:pPr>
          <a:r>
            <a:rPr lang="en-US" sz="1200" i="1" dirty="0">
              <a:solidFill>
                <a:schemeClr val="tx1">
                  <a:lumMod val="75000"/>
                </a:schemeClr>
              </a:solidFill>
              <a:latin typeface="Cambria"/>
              <a:cs typeface="Cambria"/>
            </a:rPr>
            <a:t>N=7,451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0.29825</cdr:x>
      <cdr:y>0.89138</cdr:y>
    </cdr:from>
    <cdr:to>
      <cdr:x>0.5614</cdr:x>
      <cdr:y>0.95252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5400" y="4038600"/>
          <a:ext cx="1143000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5pPr>
          <a:lvl6pPr marL="2286000" algn="l" defTabSz="4572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6pPr>
          <a:lvl7pPr marL="2743200" algn="l" defTabSz="4572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7pPr>
          <a:lvl8pPr marL="3200400" algn="l" defTabSz="4572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8pPr>
          <a:lvl9pPr marL="3657600" algn="l" defTabSz="4572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9pPr>
        </a:lstStyle>
        <a:p xmlns:a="http://schemas.openxmlformats.org/drawingml/2006/main">
          <a:pPr>
            <a:defRPr/>
          </a:pPr>
          <a:r>
            <a:rPr lang="en-US" sz="1200" i="1" dirty="0">
              <a:solidFill>
                <a:srgbClr val="000000"/>
              </a:solidFill>
              <a:latin typeface="Cambria"/>
              <a:cs typeface="Cambria"/>
            </a:rPr>
            <a:t>N=81,864 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0.30526</cdr:x>
      <cdr:y>0.8981</cdr:y>
    </cdr:from>
    <cdr:to>
      <cdr:x>0.48553</cdr:x>
      <cdr:y>0.95924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32823" y="4069060"/>
          <a:ext cx="728038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5pPr>
          <a:lvl6pPr marL="2286000" algn="l" defTabSz="4572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6pPr>
          <a:lvl7pPr marL="2743200" algn="l" defTabSz="4572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7pPr>
          <a:lvl8pPr marL="3200400" algn="l" defTabSz="4572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8pPr>
          <a:lvl9pPr marL="3657600" algn="l" defTabSz="4572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9pPr>
        </a:lstStyle>
        <a:p xmlns:a="http://schemas.openxmlformats.org/drawingml/2006/main">
          <a:pPr>
            <a:defRPr/>
          </a:pPr>
          <a:r>
            <a:rPr lang="en-US" sz="1200" i="1" dirty="0">
              <a:solidFill>
                <a:srgbClr val="000000"/>
              </a:solidFill>
              <a:latin typeface="Cambria"/>
              <a:cs typeface="Cambria"/>
            </a:rPr>
            <a:t>N=7,451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0.29825</cdr:x>
      <cdr:y>0.93886</cdr:y>
    </cdr:from>
    <cdr:to>
      <cdr:x>0.53685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5419" y="4253716"/>
          <a:ext cx="1036335" cy="27700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5pPr>
          <a:lvl6pPr marL="2286000" algn="l" defTabSz="4572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6pPr>
          <a:lvl7pPr marL="2743200" algn="l" defTabSz="4572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7pPr>
          <a:lvl8pPr marL="3200400" algn="l" defTabSz="4572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8pPr>
          <a:lvl9pPr marL="3657600" algn="l" defTabSz="4572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9pPr>
        </a:lstStyle>
        <a:p xmlns:a="http://schemas.openxmlformats.org/drawingml/2006/main">
          <a:pPr>
            <a:defRPr/>
          </a:pPr>
          <a:r>
            <a:rPr lang="en-US" sz="1200" i="1" dirty="0">
              <a:solidFill>
                <a:srgbClr val="000000"/>
              </a:solidFill>
              <a:latin typeface="Cambria"/>
              <a:cs typeface="Cambria"/>
            </a:rPr>
            <a:t>N= 81,863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0.30526</cdr:x>
      <cdr:y>0.93409</cdr:y>
    </cdr:from>
    <cdr:to>
      <cdr:x>0.48553</cdr:x>
      <cdr:y>0.99523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32823" y="4232105"/>
          <a:ext cx="728038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5pPr>
          <a:lvl6pPr marL="2286000" algn="l" defTabSz="4572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6pPr>
          <a:lvl7pPr marL="2743200" algn="l" defTabSz="4572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7pPr>
          <a:lvl8pPr marL="3200400" algn="l" defTabSz="4572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8pPr>
          <a:lvl9pPr marL="3657600" algn="l" defTabSz="4572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9pPr>
        </a:lstStyle>
        <a:p xmlns:a="http://schemas.openxmlformats.org/drawingml/2006/main">
          <a:pPr>
            <a:defRPr/>
          </a:pPr>
          <a:r>
            <a:rPr lang="en-US" sz="1200" i="1" dirty="0">
              <a:solidFill>
                <a:srgbClr val="000000"/>
              </a:solidFill>
              <a:latin typeface="Cambria"/>
              <a:cs typeface="Cambria"/>
            </a:rPr>
            <a:t>N=2,583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0.29825</cdr:x>
      <cdr:y>0.93945</cdr:y>
    </cdr:from>
    <cdr:to>
      <cdr:x>0.57193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5400" y="4256385"/>
          <a:ext cx="1188734" cy="27434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5pPr>
          <a:lvl6pPr marL="2286000" algn="l" defTabSz="4572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6pPr>
          <a:lvl7pPr marL="2743200" algn="l" defTabSz="4572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7pPr>
          <a:lvl8pPr marL="3200400" algn="l" defTabSz="4572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8pPr>
          <a:lvl9pPr marL="3657600" algn="l" defTabSz="4572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9pPr>
        </a:lstStyle>
        <a:p xmlns:a="http://schemas.openxmlformats.org/drawingml/2006/main">
          <a:pPr>
            <a:defRPr/>
          </a:pPr>
          <a:r>
            <a:rPr lang="en-US" sz="1200" i="1" dirty="0">
              <a:solidFill>
                <a:srgbClr val="000000"/>
              </a:solidFill>
              <a:latin typeface="Cambria"/>
              <a:cs typeface="Cambria"/>
            </a:rPr>
            <a:t>N=24,092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B44AE-05A4-47C5-9742-293DD23B97B6}" type="datetimeFigureOut">
              <a:rPr lang="en-US" smtClean="0"/>
              <a:t>4/16/19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E53EB-1A86-4C4E-BBAC-8CFA3C8059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217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E53EB-1A86-4C4E-BBAC-8CFA3C80595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457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3733800"/>
            <a:ext cx="8229600" cy="0"/>
          </a:xfrm>
          <a:prstGeom prst="line">
            <a:avLst/>
          </a:prstGeom>
          <a:ln>
            <a:solidFill>
              <a:srgbClr val="FF0000"/>
            </a:solidFill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431015" y="4279478"/>
            <a:ext cx="4330016" cy="1373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150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alphaModFix amt="75000"/>
          </a:blip>
          <a:stretch>
            <a:fillRect/>
          </a:stretch>
        </p:blipFill>
        <p:spPr>
          <a:xfrm>
            <a:off x="152401" y="6172200"/>
            <a:ext cx="1786901" cy="566928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>
            <a:solidFill>
              <a:srgbClr val="FF0000"/>
            </a:solidFill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7014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>
            <a:solidFill>
              <a:srgbClr val="FF0000"/>
            </a:solidFill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alphaModFix amt="75000"/>
          </a:blip>
          <a:stretch>
            <a:fillRect/>
          </a:stretch>
        </p:blipFill>
        <p:spPr>
          <a:xfrm>
            <a:off x="152401" y="6172200"/>
            <a:ext cx="1786901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819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53193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53193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>
            <a:solidFill>
              <a:srgbClr val="FF0000"/>
            </a:solidFill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alphaModFix amt="75000"/>
          </a:blip>
          <a:stretch>
            <a:fillRect/>
          </a:stretch>
        </p:blipFill>
        <p:spPr>
          <a:xfrm>
            <a:off x="152401" y="6172200"/>
            <a:ext cx="1786901" cy="566928"/>
          </a:xfrm>
          <a:prstGeom prst="rect">
            <a:avLst/>
          </a:prstGeom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58371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mbria"/>
                <a:cs typeface="Cambri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71600"/>
            <a:ext cx="4038600" cy="21891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13163"/>
            <a:ext cx="4038600" cy="21891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Line 20"/>
          <p:cNvSpPr>
            <a:spLocks noChangeShapeType="1"/>
          </p:cNvSpPr>
          <p:nvPr userDrawn="1">
            <p:custDataLst>
              <p:tags r:id="rId1"/>
            </p:custDataLst>
          </p:nvPr>
        </p:nvSpPr>
        <p:spPr bwMode="auto">
          <a:xfrm>
            <a:off x="0" y="1060450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/>
          <a:lstStyle/>
          <a:p>
            <a:pPr>
              <a:defRPr/>
            </a:pPr>
            <a:endParaRPr lang="en-US" dirty="0">
              <a:ea typeface="+mn-ea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alphaModFix amt="75000"/>
          </a:blip>
          <a:stretch>
            <a:fillRect/>
          </a:stretch>
        </p:blipFill>
        <p:spPr>
          <a:xfrm>
            <a:off x="152401" y="6172200"/>
            <a:ext cx="1786901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482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>
            <a:solidFill>
              <a:srgbClr val="FF0000"/>
            </a:solidFill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alphaModFix amt="75000"/>
          </a:blip>
          <a:stretch>
            <a:fillRect/>
          </a:stretch>
        </p:blipFill>
        <p:spPr>
          <a:xfrm>
            <a:off x="152401" y="6172200"/>
            <a:ext cx="1786901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469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alphaModFix amt="75000"/>
          </a:blip>
          <a:stretch>
            <a:fillRect/>
          </a:stretch>
        </p:blipFill>
        <p:spPr>
          <a:xfrm>
            <a:off x="152401" y="6172200"/>
            <a:ext cx="1786901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477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735BC-9D73-6044-AB28-C9EE5BA20DC0}" type="datetimeFigureOut">
              <a:rPr lang="en-US" smtClean="0"/>
              <a:t>4/16/19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AD9FD-757C-FE4F-BB7B-1478392C0E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02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6" r:id="rId5"/>
    <p:sldLayoutId id="2147483654" r:id="rId6"/>
    <p:sldLayoutId id="2147483655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Cambria"/>
          <a:ea typeface="+mj-ea"/>
          <a:cs typeface="Cambr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mbria"/>
          <a:ea typeface="+mn-ea"/>
          <a:cs typeface="Cambr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mbria"/>
          <a:ea typeface="+mn-ea"/>
          <a:cs typeface="Cambr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mbria"/>
          <a:ea typeface="+mn-ea"/>
          <a:cs typeface="Cambr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mbria"/>
          <a:ea typeface="+mn-ea"/>
          <a:cs typeface="Cambr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mbria"/>
          <a:ea typeface="+mn-ea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CARES 2018 Annual Report Summary: Michigan</a:t>
            </a:r>
          </a:p>
        </p:txBody>
      </p:sp>
    </p:spTree>
    <p:extLst>
      <p:ext uri="{BB962C8B-B14F-4D97-AF65-F5344CB8AC3E}">
        <p14:creationId xmlns:p14="http://schemas.microsoft.com/office/powerpoint/2010/main" val="2028664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Survival Rates: Overall Survival</a:t>
            </a:r>
          </a:p>
        </p:txBody>
      </p:sp>
      <p:graphicFrame>
        <p:nvGraphicFramePr>
          <p:cNvPr id="4" name="Content Placeholder 1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84603720"/>
              </p:ext>
            </p:extLst>
          </p:nvPr>
        </p:nvGraphicFramePr>
        <p:xfrm>
          <a:off x="533400" y="1447800"/>
          <a:ext cx="8374062" cy="4675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3103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Autofit/>
          </a:bodyPr>
          <a:lstStyle/>
          <a:p>
            <a:r>
              <a:rPr lang="en-US" sz="3600" dirty="0"/>
              <a:t>Survival Rates: Bystander Witnessed Shockable Rhythm</a:t>
            </a:r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919917436"/>
              </p:ext>
            </p:extLst>
          </p:nvPr>
        </p:nvGraphicFramePr>
        <p:xfrm>
          <a:off x="457200" y="1378830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6493" y="5525874"/>
            <a:ext cx="899160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/>
              <a:buChar char="•"/>
              <a:defRPr/>
            </a:pPr>
            <a:r>
              <a:rPr lang="en-US" sz="1100" i="1" dirty="0">
                <a:solidFill>
                  <a:srgbClr val="000000"/>
                </a:solidFill>
                <a:latin typeface="Cambria"/>
                <a:cs typeface="Cambria"/>
              </a:rPr>
              <a:t>Utstein = Witnessed by bystander and found in a shockable rhythm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en-US" sz="1100" i="1" dirty="0">
                <a:solidFill>
                  <a:srgbClr val="000000"/>
                </a:solidFill>
                <a:latin typeface="Cambria"/>
                <a:cs typeface="Cambria"/>
              </a:rPr>
              <a:t>Utstein Bystander = Witnessed by bystander, found in shockable rhythm, and received some bystander intervention (CPR by bystander and/or AED applied by bystander</a:t>
            </a:r>
            <a:r>
              <a:rPr lang="en-US" sz="1100" dirty="0">
                <a:solidFill>
                  <a:srgbClr val="000000"/>
                </a:solidFill>
                <a:latin typeface="Cambria"/>
                <a:cs typeface="Cambria"/>
              </a:rPr>
              <a:t>)</a:t>
            </a:r>
            <a:endParaRPr lang="en-US" sz="1100" i="1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984727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Location of Arrest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55520968"/>
              </p:ext>
            </p:extLst>
          </p:nvPr>
        </p:nvGraphicFramePr>
        <p:xfrm>
          <a:off x="-132347" y="1427580"/>
          <a:ext cx="470434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51396516"/>
              </p:ext>
            </p:extLst>
          </p:nvPr>
        </p:nvGraphicFramePr>
        <p:xfrm>
          <a:off x="4223084" y="1417638"/>
          <a:ext cx="492091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2347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Arrest Witnessed Status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22421679"/>
              </p:ext>
            </p:extLst>
          </p:nvPr>
        </p:nvGraphicFramePr>
        <p:xfrm>
          <a:off x="152400" y="1371600"/>
          <a:ext cx="46482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31707924"/>
              </p:ext>
            </p:extLst>
          </p:nvPr>
        </p:nvGraphicFramePr>
        <p:xfrm>
          <a:off x="4343400" y="1371600"/>
          <a:ext cx="46482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92418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Initiated CPR?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1366760"/>
              </p:ext>
            </p:extLst>
          </p:nvPr>
        </p:nvGraphicFramePr>
        <p:xfrm>
          <a:off x="152400" y="1371600"/>
          <a:ext cx="43434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68378038"/>
              </p:ext>
            </p:extLst>
          </p:nvPr>
        </p:nvGraphicFramePr>
        <p:xfrm>
          <a:off x="4648200" y="1371600"/>
          <a:ext cx="43434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39221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Arrest Rhythm</a:t>
            </a: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96755430"/>
              </p:ext>
            </p:extLst>
          </p:nvPr>
        </p:nvGraphicFramePr>
        <p:xfrm>
          <a:off x="533400" y="1371600"/>
          <a:ext cx="82677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3484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8728"/>
            <a:ext cx="8229600" cy="990600"/>
          </a:xfrm>
        </p:spPr>
        <p:txBody>
          <a:bodyPr>
            <a:noAutofit/>
          </a:bodyPr>
          <a:lstStyle/>
          <a:p>
            <a:r>
              <a:rPr lang="en-US" sz="3400" dirty="0"/>
              <a:t>Was an AED Applied</a:t>
            </a:r>
            <a:br>
              <a:rPr lang="en-US" sz="3400" dirty="0"/>
            </a:br>
            <a:r>
              <a:rPr lang="en-US" sz="3400" dirty="0"/>
              <a:t> (prior to EMS arrival)?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08841565"/>
              </p:ext>
            </p:extLst>
          </p:nvPr>
        </p:nvGraphicFramePr>
        <p:xfrm>
          <a:off x="152400" y="1371600"/>
          <a:ext cx="43434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41263425"/>
              </p:ext>
            </p:extLst>
          </p:nvPr>
        </p:nvGraphicFramePr>
        <p:xfrm>
          <a:off x="4648200" y="1371600"/>
          <a:ext cx="43434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36613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First Applied AED?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8829089"/>
              </p:ext>
            </p:extLst>
          </p:nvPr>
        </p:nvGraphicFramePr>
        <p:xfrm>
          <a:off x="152400" y="1371600"/>
          <a:ext cx="43434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80290040"/>
              </p:ext>
            </p:extLst>
          </p:nvPr>
        </p:nvGraphicFramePr>
        <p:xfrm>
          <a:off x="4648200" y="1371600"/>
          <a:ext cx="43434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15333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Sustained ROSC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73568606"/>
              </p:ext>
            </p:extLst>
          </p:nvPr>
        </p:nvGraphicFramePr>
        <p:xfrm>
          <a:off x="152400" y="1371600"/>
          <a:ext cx="43434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63500214"/>
              </p:ext>
            </p:extLst>
          </p:nvPr>
        </p:nvGraphicFramePr>
        <p:xfrm>
          <a:off x="4724400" y="1371600"/>
          <a:ext cx="42672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83343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Field Hypothermia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97406855"/>
              </p:ext>
            </p:extLst>
          </p:nvPr>
        </p:nvGraphicFramePr>
        <p:xfrm>
          <a:off x="152400" y="1371600"/>
          <a:ext cx="43434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7628824"/>
              </p:ext>
            </p:extLst>
          </p:nvPr>
        </p:nvGraphicFramePr>
        <p:xfrm>
          <a:off x="4648200" y="1417638"/>
          <a:ext cx="43434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491274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MfrxcjdgkObC1cHJ61HZQ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1404</TotalTime>
  <Words>209</Words>
  <Application>Microsoft Macintosh PowerPoint</Application>
  <PresentationFormat>On-screen Show (4:3)</PresentationFormat>
  <Paragraphs>93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</vt:lpstr>
      <vt:lpstr>Office Theme</vt:lpstr>
      <vt:lpstr>CARES 2018 Annual Report Summary: Michigan</vt:lpstr>
      <vt:lpstr>Location of Arrest</vt:lpstr>
      <vt:lpstr>Arrest Witnessed Status</vt:lpstr>
      <vt:lpstr>Who Initiated CPR?</vt:lpstr>
      <vt:lpstr>First Arrest Rhythm</vt:lpstr>
      <vt:lpstr>Was an AED Applied  (prior to EMS arrival)?</vt:lpstr>
      <vt:lpstr>Who First Applied AED?</vt:lpstr>
      <vt:lpstr>Sustained ROSC</vt:lpstr>
      <vt:lpstr>Field Hypothermia</vt:lpstr>
      <vt:lpstr>Survival Rates: Overall Survival</vt:lpstr>
      <vt:lpstr>Survival Rates: Bystander Witnessed Shockable Rhythm</vt:lpstr>
    </vt:vector>
  </TitlesOfParts>
  <Company>Emory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Crouch</dc:creator>
  <cp:lastModifiedBy>Sinkfield, Tiara C.</cp:lastModifiedBy>
  <cp:revision>23</cp:revision>
  <dcterms:created xsi:type="dcterms:W3CDTF">2018-11-12T17:36:49Z</dcterms:created>
  <dcterms:modified xsi:type="dcterms:W3CDTF">2019-04-17T13:46:43Z</dcterms:modified>
</cp:coreProperties>
</file>