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412" r:id="rId2"/>
    <p:sldId id="256" r:id="rId3"/>
    <p:sldId id="409" r:id="rId4"/>
    <p:sldId id="407" r:id="rId5"/>
    <p:sldId id="406" r:id="rId6"/>
    <p:sldId id="381" r:id="rId7"/>
    <p:sldId id="411" r:id="rId8"/>
    <p:sldId id="308" r:id="rId9"/>
    <p:sldId id="414" r:id="rId10"/>
    <p:sldId id="415" r:id="rId11"/>
    <p:sldId id="441" r:id="rId12"/>
    <p:sldId id="416" r:id="rId13"/>
    <p:sldId id="417" r:id="rId14"/>
    <p:sldId id="418" r:id="rId15"/>
    <p:sldId id="442" r:id="rId16"/>
    <p:sldId id="422" r:id="rId17"/>
    <p:sldId id="424" r:id="rId18"/>
    <p:sldId id="448" r:id="rId19"/>
    <p:sldId id="453" r:id="rId20"/>
    <p:sldId id="421" r:id="rId21"/>
    <p:sldId id="420" r:id="rId22"/>
    <p:sldId id="426" r:id="rId23"/>
    <p:sldId id="452" r:id="rId24"/>
    <p:sldId id="444" r:id="rId25"/>
    <p:sldId id="429" r:id="rId26"/>
    <p:sldId id="436" r:id="rId27"/>
    <p:sldId id="451" r:id="rId28"/>
    <p:sldId id="449" r:id="rId29"/>
    <p:sldId id="450" r:id="rId30"/>
    <p:sldId id="434" r:id="rId31"/>
    <p:sldId id="435" r:id="rId32"/>
    <p:sldId id="447" r:id="rId33"/>
    <p:sldId id="445" r:id="rId34"/>
    <p:sldId id="446" r:id="rId35"/>
    <p:sldId id="454" r:id="rId36"/>
    <p:sldId id="438" r:id="rId37"/>
    <p:sldId id="439" r:id="rId38"/>
    <p:sldId id="440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28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449C5-D66D-4A0D-AFCA-1FA252B4A3CC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B8DA5-8011-462D-B771-FE829A888A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2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70BED3-95B3-4CF9-B3C2-1437F6EDF4B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3863" y="704850"/>
            <a:ext cx="618648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3263" y="4410075"/>
            <a:ext cx="5627687" cy="417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1000">
                <a:latin typeface="Arial Unicode MS" pitchFamily="32" charset="0"/>
                <a:cs typeface="Arial Unicode MS" pitchFamily="32" charset="0"/>
              </a:rPr>
              <a:t>Figure 2. Timeline Showing Long-Term Care Facilities in King County with One or More Confirmed Cases of COVID-19. The first nine long-term care facilities (e.g., nursing homes or assisted living facilities) in King County with one or more confirmed cases of Covid-19 are shown according to the date of the first confirmed case. Facilities are those identified as of March 9, 2020. The direction of potential introduction of Covid-19 from one facility to another is unknown.</a:t>
            </a:r>
          </a:p>
        </p:txBody>
      </p:sp>
    </p:spTree>
    <p:extLst>
      <p:ext uri="{BB962C8B-B14F-4D97-AF65-F5344CB8AC3E}">
        <p14:creationId xmlns:p14="http://schemas.microsoft.com/office/powerpoint/2010/main" val="3269871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Retrained ENTIRE workforce in PPE and updated n-95 fit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3CF66-91D0-4F76-AF2B-6C239B0B9B3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3CF66-91D0-4F76-AF2B-6C239B0B9B3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38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E16-7FD4-44E8-A945-BBC3EDCEDED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9462-5501-4B20-BF90-287FAD33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74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E16-7FD4-44E8-A945-BBC3EDCEDED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9462-5501-4B20-BF90-287FAD33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E16-7FD4-44E8-A945-BBC3EDCEDED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9462-5501-4B20-BF90-287FAD33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19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70" y="365593"/>
            <a:ext cx="10514061" cy="132509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11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E16-7FD4-44E8-A945-BBC3EDCEDED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9462-5501-4B20-BF90-287FAD33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39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E16-7FD4-44E8-A945-BBC3EDCEDED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9462-5501-4B20-BF90-287FAD33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20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E16-7FD4-44E8-A945-BBC3EDCEDED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9462-5501-4B20-BF90-287FAD33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45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E16-7FD4-44E8-A945-BBC3EDCEDED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9462-5501-4B20-BF90-287FAD33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9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E16-7FD4-44E8-A945-BBC3EDCEDED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9462-5501-4B20-BF90-287FAD33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4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E16-7FD4-44E8-A945-BBC3EDCEDED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9462-5501-4B20-BF90-287FAD33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4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E16-7FD4-44E8-A945-BBC3EDCEDED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9462-5501-4B20-BF90-287FAD33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62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DCE16-7FD4-44E8-A945-BBC3EDCEDED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09462-5501-4B20-BF90-287FAD33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3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DCE16-7FD4-44E8-A945-BBC3EDCEDED6}" type="datetimeFigureOut">
              <a:rPr lang="en-US" smtClean="0"/>
              <a:t>6/11/2020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09462-5501-4B20-BF90-287FAD338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0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kingcounty.gov/depts/health/covid-19/data.aspx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king county em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51" y="2057401"/>
            <a:ext cx="2946299" cy="2676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90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mount rani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760" y="0"/>
            <a:ext cx="14854554" cy="920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6684" y="520687"/>
            <a:ext cx="9596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Monday March 1: 20 cases, 8 deaths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3999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6629" y="1567934"/>
            <a:ext cx="68566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Critical </a:t>
            </a:r>
            <a:r>
              <a:rPr lang="en-US" sz="4000" dirty="0" smtClean="0"/>
              <a:t>Structure </a:t>
            </a:r>
            <a:r>
              <a:rPr lang="en-US" sz="4000" dirty="0"/>
              <a:t>and </a:t>
            </a:r>
            <a:r>
              <a:rPr lang="en-US" sz="4000" dirty="0" smtClean="0"/>
              <a:t>Strategies </a:t>
            </a:r>
            <a:endParaRPr lang="en-US" sz="4000" dirty="0"/>
          </a:p>
        </p:txBody>
      </p:sp>
      <p:pic>
        <p:nvPicPr>
          <p:cNvPr id="3" name="Picture 2" descr="Image result for king county em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10" y="3007077"/>
            <a:ext cx="2262011" cy="1970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7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Media | SEIU 7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5825"/>
            <a:ext cx="12293601" cy="818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ing County Prescription Discount Card Program - King Cou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42" y="0"/>
            <a:ext cx="6527800" cy="134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38283" y="1346106"/>
            <a:ext cx="8207522" cy="5293757"/>
          </a:xfrm>
          <a:prstGeom prst="rect">
            <a:avLst/>
          </a:prstGeom>
          <a:solidFill>
            <a:schemeClr val="bg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Network for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Case Surveillance (who, where, when, how)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Death Investigation (who, where, when, how)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Contract </a:t>
            </a:r>
            <a:r>
              <a:rPr lang="en-US" sz="3200" dirty="0" smtClean="0"/>
              <a:t>Tracing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/>
              <a:t>Longterm</a:t>
            </a:r>
            <a:r>
              <a:rPr lang="en-US" sz="3200" dirty="0" smtClean="0"/>
              <a:t> Care Facilities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Shelters and Homeless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Hospital Capacity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Testing, testing, testing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Worker Safety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PPE inventory, use, and distribution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417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755" y="383822"/>
            <a:ext cx="6355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Understanding Epidemiology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294" y="1235965"/>
            <a:ext cx="8450706" cy="562203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Straight Connector 3"/>
          <p:cNvCxnSpPr/>
          <p:nvPr/>
        </p:nvCxnSpPr>
        <p:spPr>
          <a:xfrm>
            <a:off x="4257675" y="5000625"/>
            <a:ext cx="17811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8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56" y="6447585"/>
            <a:ext cx="2255184" cy="3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16755" y="6429375"/>
            <a:ext cx="6194051" cy="320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2006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638769" algn="l"/>
                <a:tab pos="1277539" algn="l"/>
                <a:tab pos="1916308" algn="l"/>
                <a:tab pos="2555077" algn="l"/>
                <a:tab pos="3193847" algn="l"/>
                <a:tab pos="3832616" algn="l"/>
                <a:tab pos="4471386" algn="l"/>
                <a:tab pos="5110155" algn="l"/>
                <a:tab pos="5748924" algn="l"/>
              </a:tabLst>
            </a:pPr>
            <a:r>
              <a:rPr lang="en-US" altLang="en-US" sz="1059" b="1">
                <a:cs typeface="Arial Unicode MS" pitchFamily="32" charset="0"/>
              </a:rPr>
              <a:t>TM McMichael et al. N Engl J Med 2020. DOI: 10.1056/NEJMoa2005412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022" y="1136566"/>
            <a:ext cx="8835218" cy="548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061883" y="292754"/>
            <a:ext cx="8068235" cy="645739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2118" b="1" dirty="0">
                <a:cs typeface="Arial Unicode MS" pitchFamily="32" charset="0"/>
              </a:rPr>
              <a:t>Timeline Showing Long-Term Care Facilities in King County with One or More Confirmed Cases of COVID-19.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25601" y="329644"/>
            <a:ext cx="8387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Spread of COVID-19 Through SNF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880052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8129" y="1691759"/>
            <a:ext cx="54919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Healthcare Worker Safety</a:t>
            </a:r>
            <a:endParaRPr lang="en-US" sz="4000" dirty="0"/>
          </a:p>
        </p:txBody>
      </p:sp>
      <p:pic>
        <p:nvPicPr>
          <p:cNvPr id="3" name="Picture 2" descr="Image result for king county em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10" y="3007077"/>
            <a:ext cx="2262011" cy="1970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8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road, building, person, car&#10;&#10;Description automatically generated">
            <a:extLst>
              <a:ext uri="{FF2B5EF4-FFF2-40B4-BE49-F238E27FC236}">
                <a16:creationId xmlns:a16="http://schemas.microsoft.com/office/drawing/2014/main" id="{6C6E2294-90D7-4D4C-83AE-6013ED8F7C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9"/>
          <a:stretch/>
        </p:blipFill>
        <p:spPr>
          <a:xfrm>
            <a:off x="6163733" y="859157"/>
            <a:ext cx="6963551" cy="59012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64356" y="151271"/>
            <a:ext cx="9798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Safety for Public Safety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140323"/>
            <a:ext cx="67970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/>
              <a:t>Strategies for</a:t>
            </a:r>
            <a:r>
              <a:rPr lang="en-US" sz="3200" dirty="0" smtClean="0"/>
              <a:t>: </a:t>
            </a:r>
          </a:p>
          <a:p>
            <a:r>
              <a:rPr lang="en-US" sz="3200" dirty="0" smtClean="0"/>
              <a:t>EMS Call Response</a:t>
            </a:r>
          </a:p>
          <a:p>
            <a:r>
              <a:rPr lang="en-US" sz="3200" dirty="0" smtClean="0"/>
              <a:t>Case Detection &amp; Surveillance</a:t>
            </a:r>
          </a:p>
          <a:p>
            <a:r>
              <a:rPr lang="en-US" sz="3200" dirty="0" smtClean="0"/>
              <a:t>Exposure, Quarantine, &amp; Isolation</a:t>
            </a:r>
          </a:p>
          <a:p>
            <a:r>
              <a:rPr lang="en-US" sz="3200" dirty="0" smtClean="0"/>
              <a:t>Wellness &amp; Testing</a:t>
            </a:r>
          </a:p>
        </p:txBody>
      </p:sp>
    </p:spTree>
    <p:extLst>
      <p:ext uri="{BB962C8B-B14F-4D97-AF65-F5344CB8AC3E}">
        <p14:creationId xmlns:p14="http://schemas.microsoft.com/office/powerpoint/2010/main" val="23860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7630" y="682907"/>
            <a:ext cx="1033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Link between EMS Encounters and COVID Surveillance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001211" y="5197033"/>
            <a:ext cx="4681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Electronic EMS Record</a:t>
            </a:r>
          </a:p>
          <a:p>
            <a:pPr algn="ctr"/>
            <a:r>
              <a:rPr lang="en-US" sz="3200" dirty="0" smtClean="0"/>
              <a:t>EMS Providers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4816" y="5197033"/>
            <a:ext cx="4681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DOH COVID Surveillance</a:t>
            </a:r>
            <a:endParaRPr lang="en-US" sz="3200" dirty="0"/>
          </a:p>
        </p:txBody>
      </p:sp>
      <p:pic>
        <p:nvPicPr>
          <p:cNvPr id="6146" name="Picture 2" descr="Linking word flashcards on Tinycar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26" y="1415285"/>
            <a:ext cx="7620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9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642BB-D31A-4F86-90EC-CA9348766C31}" type="datetime1">
              <a:rPr lang="en-US" smtClean="0"/>
              <a:t>6/11/2020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" y="2039067"/>
            <a:ext cx="11391900" cy="34378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EMS Encounter with COVID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Challenges of Field Identification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9826380"/>
              </p:ext>
            </p:extLst>
          </p:nvPr>
        </p:nvGraphicFramePr>
        <p:xfrm>
          <a:off x="4533900" y="1465422"/>
          <a:ext cx="3905250" cy="382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5625">
                  <a:extLst>
                    <a:ext uri="{9D8B030D-6E8A-4147-A177-3AD203B41FA5}">
                      <a16:colId xmlns:a16="http://schemas.microsoft.com/office/drawing/2014/main" val="1569382277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6351134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Documented Symptoms</a:t>
                      </a:r>
                      <a:r>
                        <a:rPr lang="en-US" sz="2000" b="1" dirty="0" smtClean="0">
                          <a:effectLst/>
                        </a:rPr>
                        <a:t>, 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125371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Fever, Cough or </a:t>
                      </a:r>
                      <a:r>
                        <a:rPr lang="en-US" sz="2000" dirty="0" smtClean="0">
                          <a:effectLst/>
                        </a:rPr>
                        <a:t>SOB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71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274431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</a:t>
                      </a:r>
                      <a:r>
                        <a:rPr lang="en-US" sz="2000" dirty="0" smtClean="0">
                          <a:effectLst/>
                        </a:rPr>
                        <a:t>  Cough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29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015365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</a:t>
                      </a:r>
                      <a:r>
                        <a:rPr lang="en-US" sz="2000" dirty="0" smtClean="0">
                          <a:effectLst/>
                        </a:rPr>
                        <a:t>  Fever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901639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  </a:t>
                      </a:r>
                      <a:r>
                        <a:rPr lang="en-US" sz="2000" dirty="0" smtClean="0">
                          <a:effectLst/>
                        </a:rPr>
                        <a:t> Shortness </a:t>
                      </a:r>
                      <a:r>
                        <a:rPr lang="en-US" sz="2000" dirty="0">
                          <a:effectLst/>
                        </a:rPr>
                        <a:t>of Breath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86020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Fatigue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322666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Altered Mental Status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28%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567141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27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smtClean="0">
                          <a:effectLst/>
                        </a:rPr>
                        <a:t>Nausea/vomiting/diarrhea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7299313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180590"/>
              </p:ext>
            </p:extLst>
          </p:nvPr>
        </p:nvGraphicFramePr>
        <p:xfrm>
          <a:off x="269874" y="1465422"/>
          <a:ext cx="4092576" cy="3820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1939">
                  <a:extLst>
                    <a:ext uri="{9D8B030D-6E8A-4147-A177-3AD203B41FA5}">
                      <a16:colId xmlns:a16="http://schemas.microsoft.com/office/drawing/2014/main" val="2674886432"/>
                    </a:ext>
                  </a:extLst>
                </a:gridCol>
                <a:gridCol w="880637">
                  <a:extLst>
                    <a:ext uri="{9D8B030D-6E8A-4147-A177-3AD203B41FA5}">
                      <a16:colId xmlns:a16="http://schemas.microsoft.com/office/drawing/2014/main" val="30853527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27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Dispatch </a:t>
                      </a:r>
                      <a:r>
                        <a:rPr lang="en-US" sz="2000" b="1" dirty="0">
                          <a:effectLst/>
                        </a:rPr>
                        <a:t>Code</a:t>
                      </a:r>
                      <a:r>
                        <a:rPr lang="en-US" sz="2000" b="1" dirty="0" smtClean="0">
                          <a:effectLst/>
                        </a:rPr>
                        <a:t>, 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217250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Illness of Unknown Origin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28%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393538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Difficulty Breathing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534569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Trauma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7659922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Infectious Disease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13%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7551506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Cardiac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0788068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smtClean="0">
                          <a:effectLst/>
                        </a:rPr>
                        <a:t>Bleeding/Pain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104934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Stroke/Headache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588322696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281112"/>
              </p:ext>
            </p:extLst>
          </p:nvPr>
        </p:nvGraphicFramePr>
        <p:xfrm>
          <a:off x="8610600" y="1462962"/>
          <a:ext cx="3508375" cy="3342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41600">
                  <a:extLst>
                    <a:ext uri="{9D8B030D-6E8A-4147-A177-3AD203B41FA5}">
                      <a16:colId xmlns:a16="http://schemas.microsoft.com/office/drawing/2014/main" val="931576497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1814103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</a:rPr>
                        <a:t>Abnormal </a:t>
                      </a:r>
                      <a:r>
                        <a:rPr lang="en-US" sz="2000" b="1" dirty="0">
                          <a:effectLst/>
                        </a:rPr>
                        <a:t>Vital Signs</a:t>
                      </a:r>
                      <a:r>
                        <a:rPr lang="en-US" sz="2000" b="1" dirty="0" smtClean="0">
                          <a:effectLst/>
                        </a:rPr>
                        <a:t>, %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612633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Temperature </a:t>
                      </a: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38°C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51%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991427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Respiratory Rate </a:t>
                      </a: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24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5951622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smtClean="0">
                          <a:effectLst/>
                        </a:rPr>
                        <a:t>O2 </a:t>
                      </a:r>
                      <a:r>
                        <a:rPr lang="en-US" sz="2000" dirty="0">
                          <a:effectLst/>
                        </a:rPr>
                        <a:t>sat. </a:t>
                      </a: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US" sz="2000" dirty="0">
                          <a:effectLst/>
                        </a:rPr>
                        <a:t> 92</a:t>
                      </a:r>
                      <a:r>
                        <a:rPr lang="en-US" sz="2000" dirty="0" smtClean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54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3433052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Heart Rate </a:t>
                      </a:r>
                      <a:r>
                        <a:rPr lang="en-US" sz="2000" dirty="0">
                          <a:effectLst/>
                          <a:sym typeface="Symbol" panose="05050102010706020507" pitchFamily="18" charset="2"/>
                        </a:rPr>
                        <a:t></a:t>
                      </a:r>
                      <a:r>
                        <a:rPr lang="en-US" sz="2000" dirty="0">
                          <a:effectLst/>
                        </a:rPr>
                        <a:t> 100 </a:t>
                      </a:r>
                      <a:r>
                        <a:rPr lang="en-US" sz="2000" dirty="0" smtClean="0">
                          <a:effectLst/>
                        </a:rPr>
                        <a:t>bpm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34%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817296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  </a:t>
                      </a:r>
                      <a:r>
                        <a:rPr lang="en-US" sz="2000" dirty="0" smtClean="0">
                          <a:effectLst/>
                        </a:rPr>
                        <a:t>GCS</a:t>
                      </a:r>
                      <a:r>
                        <a:rPr lang="en-US" sz="2000" baseline="0" dirty="0" smtClean="0">
                          <a:effectLst/>
                        </a:rPr>
                        <a:t> </a:t>
                      </a:r>
                      <a:r>
                        <a:rPr lang="en-US" sz="2000" dirty="0" smtClean="0">
                          <a:effectLst/>
                        </a:rPr>
                        <a:t>&lt; 15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27%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2477605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smtClean="0">
                          <a:effectLst/>
                          <a:sym typeface="Symbol" panose="05050102010706020507" pitchFamily="18" charset="2"/>
                        </a:rPr>
                        <a:t>   SBP </a:t>
                      </a:r>
                      <a:r>
                        <a:rPr lang="en-US" sz="2000" dirty="0" smtClean="0">
                          <a:effectLst/>
                          <a:sym typeface="Symbol" panose="05050102010706020507" pitchFamily="18" charset="2"/>
                        </a:rPr>
                        <a:t> </a:t>
                      </a:r>
                      <a:r>
                        <a:rPr lang="en-US" sz="2000" dirty="0" smtClean="0">
                          <a:effectLst/>
                        </a:rPr>
                        <a:t> 90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12%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425322254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9100" y="5477988"/>
            <a:ext cx="11620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Acute febrile respiratory illness does not adequately identify COVID-19 illness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973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50" y="-95331"/>
            <a:ext cx="10353675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Seattle and King County, WA Resuscitation in the Era of COVID-19</a:t>
            </a:r>
            <a:endParaRPr lang="en-US" dirty="0"/>
          </a:p>
        </p:txBody>
      </p:sp>
      <p:pic>
        <p:nvPicPr>
          <p:cNvPr id="4" name="Picture 2" descr="https://i2.wp.com/publichealthinsider.com/wp-content/uploads/2020/02/COVID.jpg?fit=750%2C422&amp;ssl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r="17956"/>
          <a:stretch/>
        </p:blipFill>
        <p:spPr bwMode="auto">
          <a:xfrm>
            <a:off x="4195762" y="2292269"/>
            <a:ext cx="3019425" cy="272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850" y="4938713"/>
            <a:ext cx="6205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Thomas Rea MD MPH</a:t>
            </a:r>
          </a:p>
          <a:p>
            <a:pPr algn="ctr"/>
            <a:r>
              <a:rPr lang="en-US" sz="2800" dirty="0" smtClean="0"/>
              <a:t>Medical Director - King County EMS </a:t>
            </a:r>
          </a:p>
          <a:p>
            <a:pPr algn="ctr"/>
            <a:r>
              <a:rPr lang="en-US" sz="2800" dirty="0" smtClean="0"/>
              <a:t>University of Washington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3167" y="4862512"/>
            <a:ext cx="56054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Michael Sayre MD </a:t>
            </a:r>
          </a:p>
          <a:p>
            <a:pPr algn="ctr"/>
            <a:r>
              <a:rPr lang="en-US" sz="2800" dirty="0" smtClean="0"/>
              <a:t>Medical Director - </a:t>
            </a:r>
            <a:r>
              <a:rPr lang="en-US" sz="2800" dirty="0"/>
              <a:t>Seattle Fire </a:t>
            </a:r>
            <a:endParaRPr lang="en-US" sz="2800" dirty="0" smtClean="0"/>
          </a:p>
          <a:p>
            <a:pPr algn="ctr"/>
            <a:r>
              <a:rPr lang="en-US" sz="2800" dirty="0" smtClean="0"/>
              <a:t>University of Washington</a:t>
            </a:r>
          </a:p>
        </p:txBody>
      </p:sp>
    </p:spTree>
    <p:extLst>
      <p:ext uri="{BB962C8B-B14F-4D97-AF65-F5344CB8AC3E}">
        <p14:creationId xmlns:p14="http://schemas.microsoft.com/office/powerpoint/2010/main" val="15158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3.jpg">
            <a:extLst>
              <a:ext uri="{FF2B5EF4-FFF2-40B4-BE49-F238E27FC236}">
                <a16:creationId xmlns:a16="http://schemas.microsoft.com/office/drawing/2014/main" id="{D489F218-8EDE-41BE-B1B4-313C9A0DA4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1" y="1325850"/>
            <a:ext cx="10953749" cy="5425500"/>
          </a:xfrm>
          <a:prstGeom prst="rect">
            <a:avLst/>
          </a:prstGeom>
          <a:noFill/>
          <a:ln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442D62A-28A9-4C45-8F6E-723E907779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9600" y="275168"/>
            <a:ext cx="10972800" cy="817033"/>
          </a:xfrm>
        </p:spPr>
        <p:txBody>
          <a:bodyPr>
            <a:noAutofit/>
          </a:bodyPr>
          <a:lstStyle/>
          <a:p>
            <a:r>
              <a:rPr lang="en-US" sz="2667" b="1" dirty="0"/>
              <a:t>Occupational Exposures and PPE use among EMS Providers caring for COVID-19 Patients, Seattle &amp; King County through March 26, 2020</a:t>
            </a:r>
            <a:endParaRPr lang="en-US" sz="2667" dirty="0"/>
          </a:p>
        </p:txBody>
      </p:sp>
      <p:sp>
        <p:nvSpPr>
          <p:cNvPr id="5" name="TextBox 4"/>
          <p:cNvSpPr txBox="1"/>
          <p:nvPr/>
        </p:nvSpPr>
        <p:spPr>
          <a:xfrm>
            <a:off x="1551093" y="1325850"/>
            <a:ext cx="694944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-Expansion of qualifying risk (location) and symptoms</a:t>
            </a:r>
          </a:p>
          <a:p>
            <a:r>
              <a:rPr lang="en-US" sz="2400" dirty="0" smtClean="0"/>
              <a:t>-Engagement of 9-1-1 Dispatch</a:t>
            </a:r>
          </a:p>
          <a:p>
            <a:r>
              <a:rPr lang="en-US" sz="2400" dirty="0" smtClean="0"/>
              <a:t>-Scout technique for initial assessment</a:t>
            </a:r>
          </a:p>
        </p:txBody>
      </p:sp>
    </p:spTree>
    <p:extLst>
      <p:ext uri="{BB962C8B-B14F-4D97-AF65-F5344CB8AC3E}">
        <p14:creationId xmlns:p14="http://schemas.microsoft.com/office/powerpoint/2010/main" val="361493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6061" y="358721"/>
            <a:ext cx="6660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EMS Wellness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366" y="3685543"/>
            <a:ext cx="4420167" cy="58476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85" y="1249753"/>
            <a:ext cx="11985215" cy="243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8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94C589-3B24-B346-B833-4D65431D8E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0472" y="295487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First Responder Testing Clinic</a:t>
            </a:r>
          </a:p>
        </p:txBody>
      </p:sp>
      <p:pic>
        <p:nvPicPr>
          <p:cNvPr id="5" name="Picture 4" descr="A picture containing indoor, car, sitting, bed&#10;&#10;Description automatically generated">
            <a:extLst>
              <a:ext uri="{FF2B5EF4-FFF2-40B4-BE49-F238E27FC236}">
                <a16:creationId xmlns:a16="http://schemas.microsoft.com/office/drawing/2014/main" id="{367F3783-B7DB-5543-ADDF-5704AC9962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64"/>
          <a:stretch/>
        </p:blipFill>
        <p:spPr>
          <a:xfrm>
            <a:off x="8386116" y="1602657"/>
            <a:ext cx="3265110" cy="4248738"/>
          </a:xfrm>
          <a:prstGeom prst="rect">
            <a:avLst/>
          </a:prstGeom>
        </p:spPr>
      </p:pic>
      <p:pic>
        <p:nvPicPr>
          <p:cNvPr id="7" name="Picture 6" descr="A person wearing a costume&#10;&#10;Description automatically generated">
            <a:extLst>
              <a:ext uri="{FF2B5EF4-FFF2-40B4-BE49-F238E27FC236}">
                <a16:creationId xmlns:a16="http://schemas.microsoft.com/office/drawing/2014/main" id="{1863763B-89B9-6046-B487-2FD2D89668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7" r="21416"/>
          <a:stretch/>
        </p:blipFill>
        <p:spPr>
          <a:xfrm>
            <a:off x="570271" y="1598462"/>
            <a:ext cx="3323918" cy="4252933"/>
          </a:xfrm>
          <a:prstGeom prst="rect">
            <a:avLst/>
          </a:prstGeom>
        </p:spPr>
      </p:pic>
      <p:pic>
        <p:nvPicPr>
          <p:cNvPr id="6" name="Picture 2" descr="County, Hospitals Expand Coronavirus Testing As Demand Falls Short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8" r="30249"/>
          <a:stretch/>
        </p:blipFill>
        <p:spPr bwMode="auto">
          <a:xfrm>
            <a:off x="4427692" y="1602657"/>
            <a:ext cx="3424920" cy="424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7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Summary Dash">
            <a:extLst>
              <a:ext uri="{FF2B5EF4-FFF2-40B4-BE49-F238E27FC236}">
                <a16:creationId xmlns:a16="http://schemas.microsoft.com/office/drawing/2014/main" id="{84957C83-A43F-4FEE-B894-720E95B40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812"/>
            <a:ext cx="114300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64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81723" y="1720334"/>
            <a:ext cx="41247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System Monitoring</a:t>
            </a:r>
            <a:endParaRPr lang="en-US" sz="4000" dirty="0"/>
          </a:p>
        </p:txBody>
      </p:sp>
      <p:pic>
        <p:nvPicPr>
          <p:cNvPr id="3" name="Picture 2" descr="Image result for king county em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110" y="3007077"/>
            <a:ext cx="2262011" cy="1970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3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09800" y="5416927"/>
            <a:ext cx="7886700" cy="1302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endParaRPr lang="en-US" sz="2400" dirty="0">
              <a:hlinkClick r:id="rId2"/>
            </a:endParaRPr>
          </a:p>
          <a:p>
            <a:r>
              <a:rPr lang="en-US" sz="2400" dirty="0">
                <a:hlinkClick r:id="rId2"/>
              </a:rPr>
              <a:t/>
            </a:r>
            <a:br>
              <a:rPr lang="en-US" sz="2400" dirty="0">
                <a:hlinkClick r:id="rId2"/>
              </a:rPr>
            </a:br>
            <a:r>
              <a:rPr lang="en-US" sz="2400" dirty="0">
                <a:hlinkClick r:id="rId2"/>
              </a:rPr>
              <a:t>https://www.kingcounty.gov/depts/health/covid-19/data.aspx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321" t="1809" r="1540"/>
          <a:stretch/>
        </p:blipFill>
        <p:spPr>
          <a:xfrm>
            <a:off x="1421616" y="622662"/>
            <a:ext cx="9102758" cy="586229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84EB1-A1D7-45A7-9D9F-CD6385F16628}" type="datetime1">
              <a:rPr lang="en-US" smtClean="0"/>
              <a:t>6/11/2020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25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83372" y="283845"/>
            <a:ext cx="10515600" cy="935355"/>
          </a:xfrm>
          <a:solidFill>
            <a:schemeClr val="bg2"/>
          </a:solidFill>
        </p:spPr>
        <p:txBody>
          <a:bodyPr/>
          <a:lstStyle/>
          <a:p>
            <a:pPr algn="ctr"/>
            <a:r>
              <a:rPr lang="en-US" dirty="0" smtClean="0"/>
              <a:t>System Monitoring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13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395" y="628808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Cardiac Arrest Resuscitation</a:t>
            </a:r>
            <a:endParaRPr lang="en-US" sz="4400" dirty="0"/>
          </a:p>
        </p:txBody>
      </p:sp>
      <p:pic>
        <p:nvPicPr>
          <p:cNvPr id="2052" name="Picture 4" descr="Lake Safety - How to Get CPR Certif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95" y="1954371"/>
            <a:ext cx="5715000" cy="451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87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352" y="1145706"/>
            <a:ext cx="6583778" cy="5575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53329" y="266700"/>
            <a:ext cx="51438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EMS-Assessed STEMI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047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270" y="1167556"/>
            <a:ext cx="6674950" cy="53713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8775" y="285750"/>
            <a:ext cx="8820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Dead on EMS Arrival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730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425" y="1144995"/>
            <a:ext cx="6441412" cy="5393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28775" y="285750"/>
            <a:ext cx="88201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EMS-Treated Cardiac Arrest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2342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78" y="1509536"/>
            <a:ext cx="1155982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1. In the beginning…..first few days</a:t>
            </a:r>
          </a:p>
          <a:p>
            <a:pPr marL="0" indent="0">
              <a:buNone/>
            </a:pPr>
            <a:r>
              <a:rPr lang="en-US" sz="3200" dirty="0" smtClean="0"/>
              <a:t>2. Critical structure and strategies </a:t>
            </a:r>
          </a:p>
          <a:p>
            <a:pPr marL="0" indent="0">
              <a:buNone/>
            </a:pPr>
            <a:r>
              <a:rPr lang="en-US" sz="3200" dirty="0" smtClean="0"/>
              <a:t>3. Healthcare worker safety </a:t>
            </a:r>
          </a:p>
          <a:p>
            <a:pPr marL="0" indent="0">
              <a:buNone/>
            </a:pPr>
            <a:r>
              <a:rPr lang="en-US" sz="3200" dirty="0" smtClean="0"/>
              <a:t>4. Monitoring the system</a:t>
            </a:r>
          </a:p>
          <a:p>
            <a:pPr marL="0" indent="0">
              <a:buNone/>
            </a:pPr>
            <a:r>
              <a:rPr lang="en-US" sz="3200" dirty="0" smtClean="0"/>
              <a:t>5. Resuscitation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 result for king county em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10" y="4492977"/>
            <a:ext cx="2262011" cy="1970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1821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Cardiac Arrest </a:t>
            </a:r>
            <a:r>
              <a:rPr lang="en-US" dirty="0" smtClean="0"/>
              <a:t>Resuscitation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280" y="2838019"/>
            <a:ext cx="9796142" cy="4019981"/>
          </a:xfrm>
          <a:prstGeom prst="rect">
            <a:avLst/>
          </a:prstGeom>
        </p:spPr>
      </p:pic>
      <p:pic>
        <p:nvPicPr>
          <p:cNvPr id="6" name="Picture 2" descr="American Heart Association | To be a relentless force for a worl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940" y="1266393"/>
            <a:ext cx="26670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920" y="2401942"/>
            <a:ext cx="11038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Bystander CPR improves the likelihood of survival, which decreases with every minute that CPR is delayed.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56920" y="3790097"/>
            <a:ext cx="10957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Telecommunicators</a:t>
            </a:r>
            <a:r>
              <a:rPr lang="en-US" sz="3200" dirty="0" smtClean="0"/>
              <a:t> should screen for COVID-19 symptoms, known COVID infection, or recent COVID contact.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56920" y="5178252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Face masks covering the mouth and nose of rescuer and/or patient may reduce transmission risk. </a:t>
            </a:r>
            <a:endParaRPr lang="en-US" sz="32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5892" y="132979"/>
            <a:ext cx="11999595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dirty="0"/>
              <a:t>Cardiac Arrest </a:t>
            </a:r>
            <a:r>
              <a:rPr lang="en-US" sz="4200" dirty="0" smtClean="0"/>
              <a:t>Resuscitation: Focus on the Bystander</a:t>
            </a:r>
            <a:endParaRPr lang="en-US" sz="4200" dirty="0"/>
          </a:p>
        </p:txBody>
      </p:sp>
      <p:pic>
        <p:nvPicPr>
          <p:cNvPr id="13" name="Picture 2" descr="American Heart Association | To be a relentless force for a worl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48" y="1237228"/>
            <a:ext cx="1926991" cy="11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920" y="2401942"/>
            <a:ext cx="11038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Bystander CPR improves the likelihood of survival, which decreases with every minute that CPR is delayed.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56920" y="3790097"/>
            <a:ext cx="10957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Telecommunicators</a:t>
            </a:r>
            <a:r>
              <a:rPr lang="en-US" sz="3200" dirty="0" smtClean="0"/>
              <a:t> should screen for COVID-19 symptoms, known COVID infection, or recent COVID contact.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756920" y="5178252"/>
            <a:ext cx="1143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Face masks covering the mouth and nose of rescuer and/or patient may reduce transmission risk. </a:t>
            </a:r>
            <a:endParaRPr lang="en-US" sz="320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50520" y="18214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Cardiac Arrest </a:t>
            </a:r>
            <a:r>
              <a:rPr lang="en-US" dirty="0" smtClean="0"/>
              <a:t>Resuscitation</a:t>
            </a:r>
            <a:endParaRPr lang="en-US" dirty="0"/>
          </a:p>
        </p:txBody>
      </p:sp>
      <p:pic>
        <p:nvPicPr>
          <p:cNvPr id="13" name="Picture 2" descr="American Heart Association | To be a relentless force for a worl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48" y="1237228"/>
            <a:ext cx="1926991" cy="113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0254418" flipH="1">
            <a:off x="3327981" y="4591050"/>
            <a:ext cx="542549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Delay, Delay, Delay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96433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6211" y="2543175"/>
            <a:ext cx="7948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Prevalence of COVID-19 among </a:t>
            </a:r>
            <a:r>
              <a:rPr lang="en-US" sz="3200" dirty="0" smtClean="0"/>
              <a:t>OHCA? </a:t>
            </a:r>
            <a:r>
              <a:rPr lang="en-US" sz="3200" u="sng" dirty="0" smtClean="0"/>
              <a:t>_?_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Risk of (new) transmission </a:t>
            </a:r>
            <a:r>
              <a:rPr lang="en-US" sz="3200" dirty="0" smtClean="0"/>
              <a:t>(CC only)? _</a:t>
            </a:r>
            <a:r>
              <a:rPr lang="en-US" sz="3200" u="sng" dirty="0" smtClean="0"/>
              <a:t>?</a:t>
            </a:r>
            <a:r>
              <a:rPr lang="en-US" sz="3200" dirty="0" smtClean="0"/>
              <a:t>_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Risk of </a:t>
            </a:r>
            <a:r>
              <a:rPr lang="en-US" sz="3200" dirty="0" smtClean="0"/>
              <a:t>death once infected w/COVID - </a:t>
            </a:r>
            <a:r>
              <a:rPr lang="en-US" sz="3200" u="sng" dirty="0" smtClean="0"/>
              <a:t>~1-2%</a:t>
            </a:r>
            <a:endParaRPr lang="en-US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571625" y="1896844"/>
            <a:ext cx="468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Risks (Rescuer)</a:t>
            </a:r>
            <a:endParaRPr lang="en-US" sz="36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848600" y="1896844"/>
            <a:ext cx="468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Benefits (Patient)</a:t>
            </a:r>
            <a:endParaRPr lang="en-US" sz="36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820025" y="2863840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NNT to save 1 life ~33</a:t>
            </a:r>
            <a:endParaRPr lang="en-US" sz="3200" dirty="0"/>
          </a:p>
        </p:txBody>
      </p:sp>
      <p:pic>
        <p:nvPicPr>
          <p:cNvPr id="13" name="Picture 12" descr="Lake Safety - How to Get CPR Certifi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575" y="4738031"/>
            <a:ext cx="2280699" cy="180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57326" y="582350"/>
            <a:ext cx="9410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Citizen CPR: Balance of Risk &amp; Benefit?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212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66525"/>
            <a:ext cx="11582400" cy="1325563"/>
          </a:xfrm>
        </p:spPr>
        <p:txBody>
          <a:bodyPr/>
          <a:lstStyle/>
          <a:p>
            <a:r>
              <a:rPr lang="en-US" dirty="0" smtClean="0"/>
              <a:t>What is COVID prevalence among OHCA patients?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854200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Circulation Study Figure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2594"/>
          <a:stretch/>
        </p:blipFill>
        <p:spPr>
          <a:xfrm>
            <a:off x="2705100" y="1129977"/>
            <a:ext cx="6420107" cy="560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7450" y="514350"/>
            <a:ext cx="74009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Best Approach for Citizen CPR? 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76211" y="2543175"/>
            <a:ext cx="79486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Prevalence of COVID-19 among </a:t>
            </a:r>
            <a:r>
              <a:rPr lang="en-US" sz="3200" dirty="0" smtClean="0"/>
              <a:t>OHCA? </a:t>
            </a:r>
            <a:r>
              <a:rPr lang="en-US" sz="3200" u="sng" dirty="0" smtClean="0"/>
              <a:t>&lt;10</a:t>
            </a:r>
            <a:r>
              <a:rPr lang="en-US" sz="3200" u="sng" dirty="0" smtClean="0"/>
              <a:t>%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Risk of (new) transmission </a:t>
            </a:r>
            <a:r>
              <a:rPr lang="en-US" sz="3200" dirty="0" smtClean="0"/>
              <a:t>(CC only)? </a:t>
            </a:r>
            <a:r>
              <a:rPr lang="en-US" sz="3200" u="sng" dirty="0" smtClean="0"/>
              <a:t>?10%?</a:t>
            </a:r>
            <a:r>
              <a:rPr lang="en-US" sz="3200" dirty="0" smtClean="0"/>
              <a:t>_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Risk of </a:t>
            </a:r>
            <a:r>
              <a:rPr lang="en-US" sz="3200" dirty="0" smtClean="0"/>
              <a:t>death once infected w/COVID - </a:t>
            </a:r>
            <a:r>
              <a:rPr lang="en-US" sz="3200" u="sng" dirty="0" smtClean="0"/>
              <a:t>~1-2%</a:t>
            </a:r>
            <a:endParaRPr lang="en-US" sz="32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1571625" y="1896844"/>
            <a:ext cx="468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Risks (Rescuer)</a:t>
            </a:r>
            <a:endParaRPr lang="en-US" sz="3600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8124824" y="1896844"/>
            <a:ext cx="468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Benefits (Patient)</a:t>
            </a:r>
            <a:endParaRPr lang="en-US" sz="36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7972425" y="2863840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NNT to save 1 life ~33</a:t>
            </a:r>
            <a:endParaRPr lang="en-US" sz="3200" dirty="0"/>
          </a:p>
        </p:txBody>
      </p:sp>
      <p:pic>
        <p:nvPicPr>
          <p:cNvPr id="13" name="Picture 12" descr="Lake Safety - How to Get CPR Certifi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5565548"/>
            <a:ext cx="1597549" cy="126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176211" y="4112835"/>
            <a:ext cx="1172051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66775" y="4237820"/>
            <a:ext cx="5819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NNT for 1 death = 5,000-10,000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7820025" y="4245202"/>
            <a:ext cx="4076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NNT to save 1 life ~33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609386" y="4901327"/>
            <a:ext cx="7939668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 death for every 150-300 lives saved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361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25" y="365125"/>
            <a:ext cx="1144905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No Change: </a:t>
            </a:r>
            <a:r>
              <a:rPr lang="en-US" sz="4000" dirty="0" err="1" smtClean="0"/>
              <a:t>Telecommunicator</a:t>
            </a:r>
            <a:r>
              <a:rPr lang="en-US" sz="4000" dirty="0" smtClean="0"/>
              <a:t> Questions &amp; Direction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Patient conscious?......No</a:t>
            </a:r>
          </a:p>
          <a:p>
            <a:pPr marL="0" indent="0">
              <a:buNone/>
            </a:pPr>
            <a:r>
              <a:rPr lang="en-US" sz="3600" dirty="0" smtClean="0"/>
              <a:t>Patient breathing normally?.....No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“We need to start CPR.  I can help you.”  </a:t>
            </a:r>
            <a:endParaRPr lang="en-US" sz="3600" dirty="0"/>
          </a:p>
        </p:txBody>
      </p:sp>
      <p:pic>
        <p:nvPicPr>
          <p:cNvPr id="5" name="Picture 4" descr="Lake Safety - How to Get CPR Certif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293" y="4299663"/>
            <a:ext cx="2739141" cy="216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king county ems logo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175" y="1690688"/>
            <a:ext cx="2497825" cy="2343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7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78" y="1509536"/>
            <a:ext cx="1155982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1. In the beginning…..first few days</a:t>
            </a:r>
          </a:p>
          <a:p>
            <a:pPr marL="0" indent="0">
              <a:buNone/>
            </a:pPr>
            <a:r>
              <a:rPr lang="en-US" sz="3200" dirty="0" smtClean="0"/>
              <a:t>2. Critical structure and strategies </a:t>
            </a:r>
          </a:p>
          <a:p>
            <a:pPr marL="0" indent="0">
              <a:buNone/>
            </a:pPr>
            <a:r>
              <a:rPr lang="en-US" sz="3200" dirty="0" smtClean="0"/>
              <a:t>3. Healthcare worker safety </a:t>
            </a:r>
          </a:p>
          <a:p>
            <a:pPr marL="0" indent="0">
              <a:buNone/>
            </a:pPr>
            <a:r>
              <a:rPr lang="en-US" sz="3200" dirty="0" smtClean="0"/>
              <a:t>4. Monitoring the system</a:t>
            </a:r>
          </a:p>
          <a:p>
            <a:pPr marL="0" indent="0">
              <a:buNone/>
            </a:pPr>
            <a:r>
              <a:rPr lang="en-US" sz="3200" dirty="0" smtClean="0"/>
              <a:t>5. Resuscitation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age result for king county em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10" y="4492977"/>
            <a:ext cx="2262011" cy="1970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441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8300" y="-953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Seattle and King County, WA COVID-19</a:t>
            </a:r>
            <a:endParaRPr lang="en-US" dirty="0"/>
          </a:p>
        </p:txBody>
      </p:sp>
      <p:pic>
        <p:nvPicPr>
          <p:cNvPr id="4" name="Picture 2" descr="https://i2.wp.com/publichealthinsider.com/wp-content/uploads/2020/02/COVID.jpg?fit=750%2C422&amp;ssl=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3" r="17956"/>
          <a:stretch/>
        </p:blipFill>
        <p:spPr bwMode="auto">
          <a:xfrm>
            <a:off x="4195762" y="2292269"/>
            <a:ext cx="3019425" cy="2722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512" y="5148263"/>
            <a:ext cx="6829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Thomas Rea MD MPH</a:t>
            </a:r>
          </a:p>
          <a:p>
            <a:pPr algn="ctr"/>
            <a:r>
              <a:rPr lang="en-US" sz="2800" dirty="0" smtClean="0"/>
              <a:t>University of Washington</a:t>
            </a:r>
          </a:p>
          <a:p>
            <a:pPr algn="ctr"/>
            <a:r>
              <a:rPr lang="en-US" sz="2800" dirty="0" smtClean="0"/>
              <a:t>May 20, 2020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63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514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Medical Leadership</a:t>
            </a:r>
            <a:endParaRPr lang="en-US" dirty="0"/>
          </a:p>
        </p:txBody>
      </p:sp>
      <p:pic>
        <p:nvPicPr>
          <p:cNvPr id="3074" name="Picture 2" descr="Michael Sayre, MD | Department of Emergency Medicine | Universit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99" y="1447800"/>
            <a:ext cx="1719007" cy="240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ickey Eisenberg, MD, MPH, PhD | Department of Emergency Medicine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3"/>
          <a:stretch/>
        </p:blipFill>
        <p:spPr bwMode="auto">
          <a:xfrm>
            <a:off x="3959500" y="4542624"/>
            <a:ext cx="1647035" cy="22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eter James Kudenchuk M.D. | UW Medicin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4" t="5119" r="9810"/>
          <a:stretch/>
        </p:blipFill>
        <p:spPr bwMode="auto">
          <a:xfrm>
            <a:off x="9217939" y="4528262"/>
            <a:ext cx="1855175" cy="22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EMS Fellowship Faculty and Current Fellows | Department of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684" y="1447800"/>
            <a:ext cx="1724030" cy="241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Betty Yang, MD | Department of Emergency Medicine | University of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438" y="1476599"/>
            <a:ext cx="1724030" cy="241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ublic Health Seattle King County Update on COVID-19 Novel ...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8" t="784" r="31938" b="-784"/>
          <a:stretch/>
        </p:blipFill>
        <p:spPr bwMode="auto">
          <a:xfrm>
            <a:off x="8972550" y="1447800"/>
            <a:ext cx="2057400" cy="244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First US coronavirus death confirmed in Washington state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" t="30373" r="56454" b="2365"/>
          <a:stretch/>
        </p:blipFill>
        <p:spPr bwMode="auto">
          <a:xfrm>
            <a:off x="1352550" y="4561689"/>
            <a:ext cx="1828800" cy="218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3499" y="1056989"/>
            <a:ext cx="203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Michael Sayre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06818" y="1090041"/>
            <a:ext cx="203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Betty Yang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439684" y="1076489"/>
            <a:ext cx="203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David Murphy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33498" y="4169290"/>
            <a:ext cx="203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Jeff </a:t>
            </a:r>
            <a:r>
              <a:rPr lang="en-US" sz="2000" dirty="0" err="1" smtClean="0"/>
              <a:t>Duchin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796081" y="4169290"/>
            <a:ext cx="203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Mickey Eisenberg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9099051" y="1076489"/>
            <a:ext cx="203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Patty Hayes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6395316" y="4128151"/>
            <a:ext cx="203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Catherine Counts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9172577" y="4133643"/>
            <a:ext cx="2033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Peter </a:t>
            </a:r>
            <a:r>
              <a:rPr lang="en-US" sz="2000" dirty="0" err="1" smtClean="0"/>
              <a:t>Kudenchuk</a:t>
            </a:r>
            <a:endParaRPr lang="en-US" sz="2000" dirty="0"/>
          </a:p>
        </p:txBody>
      </p:sp>
      <p:pic>
        <p:nvPicPr>
          <p:cNvPr id="1026" name="Picture 2" descr="Catherine R. Counts, PhD, MHA | Department of Emergency Medicine ...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306" y="4528261"/>
            <a:ext cx="1648196" cy="22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0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ing County, Washington | Government Alliance on Race and Equ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1960" y="-522585"/>
            <a:ext cx="16085326" cy="777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36320" y="4229729"/>
            <a:ext cx="452628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King County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2200 Square Miles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2.2 million persons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12 communities &gt;50K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129155"/>
            <a:ext cx="862584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smtClean="0">
                <a:solidFill>
                  <a:schemeClr val="bg1"/>
                </a:solidFill>
              </a:rPr>
              <a:t>EMS System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Administered by Public Health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27 Fire Departments, 2-tier response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4 Communication Centers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 12 Primary Receiving Hospitals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9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scontent-sea1-1.xx.fbcdn.net/v/t31.0-8/14590148_932777563493197_7747311134574960844_o.jpg?_nc_cat=111&amp;_nc_sid=6e5ad9&amp;_nc_ohc=BaJRfW9RBvMAX9qH12w&amp;_nc_ht=scontent-sea1-1.xx&amp;oh=e4abf6439f1d914386b3d62bf68ae148&amp;oe=5ED509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617" y="0"/>
            <a:ext cx="12606401" cy="787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550" y="1314450"/>
            <a:ext cx="5457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</a:rPr>
              <a:t>A Pandemic</a:t>
            </a:r>
            <a:endParaRPr lang="en-US" sz="7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38475" y="361950"/>
            <a:ext cx="6419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Morning of February 28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80220" y="448764"/>
            <a:ext cx="127524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February 27: CDC COVID-19 Criteria</a:t>
            </a:r>
            <a:endParaRPr lang="en-US" sz="4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0" y="1333321"/>
          <a:ext cx="12192000" cy="45742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380059917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8960274"/>
                    </a:ext>
                  </a:extLst>
                </a:gridCol>
                <a:gridCol w="8001000">
                  <a:extLst>
                    <a:ext uri="{9D8B030D-6E8A-4147-A177-3AD203B41FA5}">
                      <a16:colId xmlns:a16="http://schemas.microsoft.com/office/drawing/2014/main" val="3340789815"/>
                    </a:ext>
                  </a:extLst>
                </a:gridCol>
              </a:tblGrid>
              <a:tr h="600643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0" dirty="0">
                          <a:effectLst/>
                        </a:rPr>
                        <a:t>2019-nCoV Identification Algorithm</a:t>
                      </a:r>
                      <a:endParaRPr lang="en-US" sz="4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034395"/>
                  </a:ext>
                </a:extLst>
              </a:tr>
              <a:tr h="60064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Clinical Features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&amp;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Epidemiologic Risk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/>
                </a:tc>
                <a:extLst>
                  <a:ext uri="{0D108BD9-81ED-4DB2-BD59-A6C34878D82A}">
                    <a16:rowId xmlns:a16="http://schemas.microsoft.com/office/drawing/2014/main" val="4092646906"/>
                  </a:ext>
                </a:extLst>
              </a:tr>
              <a:tr h="3302312">
                <a:tc>
                  <a:txBody>
                    <a:bodyPr/>
                    <a:lstStyle/>
                    <a:p>
                      <a:pPr marL="15621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</a:rPr>
                        <a:t>Fever and symptoms of lower respiratory illness (e.g., cough, difficulty breathing)</a:t>
                      </a:r>
                      <a:endParaRPr lang="en-US" sz="3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AND</a:t>
                      </a:r>
                      <a:endParaRPr lang="en-US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10033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In the last 14 days before symptom onset, a history of travel in Asia, Italy, or Iran.</a:t>
                      </a:r>
                    </a:p>
                    <a:p>
                      <a:pPr marL="99695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– or –</a:t>
                      </a:r>
                    </a:p>
                    <a:p>
                      <a:pPr marL="10033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</a:rPr>
                        <a:t>In the last 14 days before symptom onset, contact with a person who is under investigation or </a:t>
                      </a:r>
                      <a:r>
                        <a:rPr lang="en-US" sz="3200" dirty="0" smtClean="0">
                          <a:effectLst/>
                        </a:rPr>
                        <a:t>confirmed COVID-19  infection</a:t>
                      </a:r>
                      <a:endParaRPr lang="en-US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/>
                </a:tc>
                <a:extLst>
                  <a:ext uri="{0D108BD9-81ED-4DB2-BD59-A6C34878D82A}">
                    <a16:rowId xmlns:a16="http://schemas.microsoft.com/office/drawing/2014/main" val="328464061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3400" y="5878642"/>
            <a:ext cx="1072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Or unexplained severe lung illness </a:t>
            </a:r>
            <a:endParaRPr lang="en-US" sz="4000" dirty="0"/>
          </a:p>
        </p:txBody>
      </p:sp>
      <p:pic>
        <p:nvPicPr>
          <p:cNvPr id="5" name="Picture 4" descr="Image result for king county ems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167" y="100423"/>
            <a:ext cx="1195233" cy="1232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7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ight 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1480"/>
            <a:ext cx="12138660" cy="809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57375" y="377190"/>
            <a:ext cx="8147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Friday Evening, February 28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8930" y="2159109"/>
            <a:ext cx="11020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8:30 pm: Evergreen Medical Center calls to determine if EMS was involved in care of 2 patients just diagnosed with coronavirus.</a:t>
            </a:r>
          </a:p>
        </p:txBody>
      </p:sp>
    </p:spTree>
    <p:extLst>
      <p:ext uri="{BB962C8B-B14F-4D97-AF65-F5344CB8AC3E}">
        <p14:creationId xmlns:p14="http://schemas.microsoft.com/office/powerpoint/2010/main" val="91124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ight 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3880"/>
            <a:ext cx="12138660" cy="809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52750" y="243840"/>
            <a:ext cx="6233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Overnight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" y="1386840"/>
            <a:ext cx="1210056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Identify responding EMS agencies.  Contact leadership.</a:t>
            </a:r>
          </a:p>
          <a:p>
            <a:pPr>
              <a:spcAft>
                <a:spcPts val="1200"/>
              </a:spcAft>
            </a:pPr>
            <a:r>
              <a:rPr lang="en-US" sz="3000" dirty="0">
                <a:solidFill>
                  <a:schemeClr val="bg1"/>
                </a:solidFill>
              </a:rPr>
              <a:t>Activate Kirkland </a:t>
            </a:r>
            <a:r>
              <a:rPr lang="en-US" sz="3000" dirty="0" smtClean="0">
                <a:solidFill>
                  <a:schemeClr val="bg1"/>
                </a:solidFill>
              </a:rPr>
              <a:t>EOC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Update status of location to full PPE for all calls (</a:t>
            </a:r>
            <a:r>
              <a:rPr lang="en-US" sz="3000" dirty="0" err="1" smtClean="0">
                <a:solidFill>
                  <a:schemeClr val="bg1"/>
                </a:solidFill>
              </a:rPr>
              <a:t>Norcom</a:t>
            </a:r>
            <a:r>
              <a:rPr lang="en-US" sz="3000" dirty="0" smtClean="0">
                <a:solidFill>
                  <a:schemeClr val="bg1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Identify all calls for EMS (public and private) over the past 2 weeks. 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Generate list of all employees and their contacts linked to patient exposure</a:t>
            </a:r>
          </a:p>
          <a:p>
            <a:pPr>
              <a:spcAft>
                <a:spcPts val="1200"/>
              </a:spcAft>
            </a:pPr>
            <a:r>
              <a:rPr lang="en-US" sz="3000" dirty="0" smtClean="0">
                <a:solidFill>
                  <a:schemeClr val="bg1"/>
                </a:solidFill>
              </a:rPr>
              <a:t>Quarantine EMS involved in any call at the facility for the prior 2 weeks</a:t>
            </a:r>
          </a:p>
        </p:txBody>
      </p:sp>
    </p:spTree>
    <p:extLst>
      <p:ext uri="{BB962C8B-B14F-4D97-AF65-F5344CB8AC3E}">
        <p14:creationId xmlns:p14="http://schemas.microsoft.com/office/powerpoint/2010/main" val="3836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4249</TotalTime>
  <Words>1096</Words>
  <Application>Microsoft Office PowerPoint</Application>
  <PresentationFormat>Widescreen</PresentationFormat>
  <Paragraphs>197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MS PGothic</vt:lpstr>
      <vt:lpstr>Arial</vt:lpstr>
      <vt:lpstr>Arial Unicode MS</vt:lpstr>
      <vt:lpstr>Calibri</vt:lpstr>
      <vt:lpstr>Calibri Light</vt:lpstr>
      <vt:lpstr>Symbol</vt:lpstr>
      <vt:lpstr>Times New Roman</vt:lpstr>
      <vt:lpstr>Office Theme</vt:lpstr>
      <vt:lpstr>PowerPoint Presentation</vt:lpstr>
      <vt:lpstr> Seattle and King County, WA Resuscitation in the Era of COVID-19</vt:lpstr>
      <vt:lpstr>Outline</vt:lpstr>
      <vt:lpstr>Medical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TM McMichael et al. N Engl J Med 2020. DOI: 10.1056/NEJMoa2005412</vt:lpstr>
      <vt:lpstr>PowerPoint Presentation</vt:lpstr>
      <vt:lpstr>PowerPoint Presentation</vt:lpstr>
      <vt:lpstr>PowerPoint Presentation</vt:lpstr>
      <vt:lpstr>EMS Encounter with COVID Patients</vt:lpstr>
      <vt:lpstr>Challenges of Field Identification</vt:lpstr>
      <vt:lpstr>Occupational Exposures and PPE use among EMS Providers caring for COVID-19 Patients, Seattle &amp; King County through March 26, 2020</vt:lpstr>
      <vt:lpstr>PowerPoint Presentation</vt:lpstr>
      <vt:lpstr>First Responder Testing Clinic</vt:lpstr>
      <vt:lpstr>PowerPoint Presentation</vt:lpstr>
      <vt:lpstr>PowerPoint Presentation</vt:lpstr>
      <vt:lpstr>System Monitoring</vt:lpstr>
      <vt:lpstr>PowerPoint Presentation</vt:lpstr>
      <vt:lpstr>PowerPoint Presentation</vt:lpstr>
      <vt:lpstr>PowerPoint Presentation</vt:lpstr>
      <vt:lpstr>PowerPoint Presentation</vt:lpstr>
      <vt:lpstr>Cardiac Arrest Resuscitation</vt:lpstr>
      <vt:lpstr>Cardiac Arrest Resuscitation: Focus on the Bystander</vt:lpstr>
      <vt:lpstr>Cardiac Arrest Resuscitation</vt:lpstr>
      <vt:lpstr>PowerPoint Presentation</vt:lpstr>
      <vt:lpstr>What is COVID prevalence among OHCA patients? </vt:lpstr>
      <vt:lpstr>PowerPoint Presentation</vt:lpstr>
      <vt:lpstr>No Change: Telecommunicator Questions &amp; Direction</vt:lpstr>
      <vt:lpstr>Outline</vt:lpstr>
      <vt:lpstr> Seattle and King County, WA COVID-19</vt:lpstr>
    </vt:vector>
  </TitlesOfParts>
  <Company>King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Rea</dc:creator>
  <cp:lastModifiedBy>Thomas D. Rea</cp:lastModifiedBy>
  <cp:revision>196</cp:revision>
  <dcterms:created xsi:type="dcterms:W3CDTF">2020-03-02T03:12:58Z</dcterms:created>
  <dcterms:modified xsi:type="dcterms:W3CDTF">2020-06-11T21:00:05Z</dcterms:modified>
</cp:coreProperties>
</file>