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2" r:id="rId5"/>
    <p:sldId id="273" r:id="rId6"/>
    <p:sldId id="274" r:id="rId7"/>
    <p:sldId id="264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1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872-3749-AE0D-C5135D4C46A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872-3749-AE0D-C5135D4C46A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872-3749-AE0D-C5135D4C46A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70.400000000000006</c:v>
                </c:pt>
                <c:pt idx="1">
                  <c:v>10.9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72-3749-AE0D-C5135D4C4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874015056191604"/>
          <c:y val="0.44196737799226371"/>
          <c:w val="0.32287332504489602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6530728013836979"/>
          <c:h val="0.8051995583885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0.17299999999999999</c:v>
                </c:pt>
                <c:pt idx="1">
                  <c:v>0.48699999999999999</c:v>
                </c:pt>
                <c:pt idx="2">
                  <c:v>0.17399999999999999</c:v>
                </c:pt>
                <c:pt idx="3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64550264550264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4-C349-A5EC-1C47DA3A0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0.189</c:v>
                </c:pt>
                <c:pt idx="1">
                  <c:v>0.498</c:v>
                </c:pt>
                <c:pt idx="2">
                  <c:v>0.222</c:v>
                </c:pt>
                <c:pt idx="3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FB9-C446-AD03-2C9339A74A5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FB9-C446-AD03-2C9339A74A5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FB9-C446-AD03-2C9339A74A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30.7</c:v>
                </c:pt>
                <c:pt idx="1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9-C446-AD03-2C9339A74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250065441705321"/>
          <c:y val="0.40648946912469863"/>
          <c:w val="0.14849910959008925"/>
          <c:h val="0.18754106682705299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3615656233312365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1B8-6B42-9299-54D9FD1B8A0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1B8-6B42-9299-54D9FD1B8A0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1B8-6B42-9299-54D9FD1B8A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29.7</c:v>
                </c:pt>
                <c:pt idx="1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B8-6B42-9299-54D9FD1B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9175880111765E-2"/>
          <c:y val="3.2685958297292005E-2"/>
          <c:w val="0.79012719017705402"/>
          <c:h val="0.8363802696276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0.26</c:v>
                </c:pt>
                <c:pt idx="1">
                  <c:v>8.6999999999999994E-2</c:v>
                </c:pt>
                <c:pt idx="2">
                  <c:v>7.0999999999999994E-2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7-A241-9757-0A7D5DDBF8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8811783469870635E-3"/>
                  <c:y val="-2.5108297856449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10491586998042E-2"/>
                      <c:h val="6.18268185151056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17-A241-9757-0A7D5DDBF8A4}"/>
                </c:ext>
              </c:extLst>
            </c:dLbl>
            <c:dLbl>
              <c:idx val="2"/>
              <c:layout>
                <c:manualLayout>
                  <c:x val="-1.440560815997167E-3"/>
                  <c:y val="-1.6738938461335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B-8A45-9D54-F4B061606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0.27900000000000003</c:v>
                </c:pt>
                <c:pt idx="1">
                  <c:v>0.105</c:v>
                </c:pt>
                <c:pt idx="2">
                  <c:v>8.5000000000000006E-2</c:v>
                </c:pt>
                <c:pt idx="3">
                  <c:v>1.723523118982527E-3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17-A241-9757-0A7D5DDB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5113864"/>
        <c:axId val="1845083768"/>
      </c:barChart>
      <c:catAx>
        <c:axId val="184511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45083768"/>
        <c:crosses val="autoZero"/>
        <c:auto val="1"/>
        <c:lblAlgn val="ctr"/>
        <c:lblOffset val="100"/>
        <c:noMultiLvlLbl val="0"/>
      </c:catAx>
      <c:valAx>
        <c:axId val="1845083768"/>
        <c:scaling>
          <c:orientation val="minMax"/>
          <c:max val="0.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511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61894897817181"/>
          <c:y val="0.41383906015912975"/>
          <c:w val="0.14605936857383686"/>
          <c:h val="0.150003295066626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8.5704606588862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0.30299999999999999</c:v>
                </c:pt>
                <c:pt idx="1">
                  <c:v>0.34100000000000003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0-A84C-8301-08C9AED6B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003003003003003E-3"/>
                  <c:y val="-1.71409213177724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70-A44A-A2E4-2F3A5A448514}"/>
                </c:ext>
              </c:extLst>
            </c:dLbl>
            <c:dLbl>
              <c:idx val="1"/>
              <c:layout>
                <c:manualLayout>
                  <c:x val="-1.5015015015015015E-3"/>
                  <c:y val="8.5704606588862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0.33200000000000002</c:v>
                </c:pt>
                <c:pt idx="1">
                  <c:v>0.373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90-A84C-8301-08C9AED6B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03831064"/>
        <c:axId val="1905816536"/>
      </c:barChart>
      <c:catAx>
        <c:axId val="180383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5816536"/>
        <c:crosses val="autoZero"/>
        <c:auto val="1"/>
        <c:lblAlgn val="ctr"/>
        <c:lblOffset val="100"/>
        <c:noMultiLvlLbl val="0"/>
      </c:catAx>
      <c:valAx>
        <c:axId val="19058165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03831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2703235964523877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767-EC43-8893-33B462779E9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767-EC43-8893-33B462779E9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767-EC43-8893-33B462779E9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70.599999999999994</c:v>
                </c:pt>
                <c:pt idx="1">
                  <c:v>14.3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67-EC43-8893-33B462779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38</c:v>
                </c:pt>
                <c:pt idx="1">
                  <c:v>12.5</c:v>
                </c:pt>
                <c:pt idx="2">
                  <c:v>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4482160087947677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38.200000000000003</c:v>
                </c:pt>
                <c:pt idx="1">
                  <c:v>10.5</c:v>
                </c:pt>
                <c:pt idx="2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41.6</c:v>
                </c:pt>
                <c:pt idx="1">
                  <c:v>27.9</c:v>
                </c:pt>
                <c:pt idx="2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3815306375524056"/>
          <c:y val="0.1272595467528126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Lay Person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43.4</c:v>
                </c:pt>
                <c:pt idx="1">
                  <c:v>26.9</c:v>
                </c:pt>
                <c:pt idx="2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0.71195425989417149</c:v>
                </c:pt>
                <c:pt idx="1">
                  <c:v>6.4923997701103867E-2</c:v>
                </c:pt>
                <c:pt idx="2">
                  <c:v>0.22312174240472463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Michigan</a:t>
            </a:r>
          </a:p>
        </c:rich>
      </c:tx>
      <c:layout>
        <c:manualLayout>
          <c:xMode val="edge"/>
          <c:yMode val="edge"/>
          <c:x val="0.23815306375524056"/>
          <c:y val="0.135677644735496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0.62736215376650273</c:v>
                </c:pt>
                <c:pt idx="1">
                  <c:v>9.8239710069893862E-2</c:v>
                </c:pt>
                <c:pt idx="2">
                  <c:v>0.27439813616360342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4533800210457601"/>
          <c:h val="0.8461539288399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Michigan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0.40200000000000002</c:v>
                </c:pt>
                <c:pt idx="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5.5555567706817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05-7443-BC7E-0D728FDF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0.41199999999999998</c:v>
                </c:pt>
                <c:pt idx="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4AE-05A4-47C5-9742-293DD23B97B6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E53EB-1A86-4C4E-BBAC-8CFA3C8059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5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1015" y="4279478"/>
            <a:ext cx="4330016" cy="13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1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8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89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189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20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35BC-9D73-6044-AB28-C9EE5BA20DC0}" type="datetimeFigureOut">
              <a:rPr lang="en-US" smtClean="0"/>
              <a:t>4/16/20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9FD-757C-FE4F-BB7B-1478392C0E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2019 National Report Summary: Michigan</a:t>
            </a:r>
          </a:p>
        </p:txBody>
      </p:sp>
    </p:spTree>
    <p:extLst>
      <p:ext uri="{BB962C8B-B14F-4D97-AF65-F5344CB8AC3E}">
        <p14:creationId xmlns:p14="http://schemas.microsoft.com/office/powerpoint/2010/main" val="202866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Survival Rates: Bystander Witnessed Shockable Rhythm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94056628"/>
              </p:ext>
            </p:extLst>
          </p:nvPr>
        </p:nvGraphicFramePr>
        <p:xfrm>
          <a:off x="347868" y="1468281"/>
          <a:ext cx="8458200" cy="444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= Witnessed by bystander and found in a shockable 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Bystander = Witnessed by bystander, found in shockable rhythm, and received some bystander intervention (CPR and/or AED application</a:t>
            </a:r>
            <a:r>
              <a:rPr lang="en-US" sz="1100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sz="1100" i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47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Arrest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0057328"/>
              </p:ext>
            </p:extLst>
          </p:nvPr>
        </p:nvGraphicFramePr>
        <p:xfrm>
          <a:off x="-113875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568D3DC-4C98-674C-BF38-9C10CF4CA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40637"/>
              </p:ext>
            </p:extLst>
          </p:nvPr>
        </p:nvGraphicFramePr>
        <p:xfrm>
          <a:off x="5335199" y="1417638"/>
          <a:ext cx="470434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 Witnessed Status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7470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615187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4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Initiated CPR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47321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252236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9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57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Was an AED Applied </a:t>
            </a:r>
            <a:br>
              <a:rPr lang="en-US" dirty="0"/>
            </a:br>
            <a:r>
              <a:rPr lang="en-US" dirty="0"/>
              <a:t>(prior to EMS arrival)?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586931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924052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750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 Intervention Rates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5224933"/>
              </p:ext>
            </p:extLst>
          </p:nvPr>
        </p:nvGraphicFramePr>
        <p:xfrm>
          <a:off x="533400" y="1500809"/>
          <a:ext cx="82677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F5F705-F5A9-164E-97D6-785C209DE5CA}"/>
              </a:ext>
            </a:extLst>
          </p:cNvPr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Bystander CPR rate excludes 911 Responder Witnessed, Nursing Home, and Healthcare Facility arrests.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Public AED Use rate excludes 911 Responder Witnessed, Home/Residence, Nursing Home, and Healthcare Facility arrests.</a:t>
            </a:r>
          </a:p>
        </p:txBody>
      </p:sp>
    </p:spTree>
    <p:extLst>
      <p:ext uri="{BB962C8B-B14F-4D97-AF65-F5344CB8AC3E}">
        <p14:creationId xmlns:p14="http://schemas.microsoft.com/office/powerpoint/2010/main" val="32767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Arrest Rhythm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36215"/>
              </p:ext>
            </p:extLst>
          </p:nvPr>
        </p:nvGraphicFramePr>
        <p:xfrm>
          <a:off x="419100" y="1417638"/>
          <a:ext cx="82677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8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ROSC in the field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9861640"/>
              </p:ext>
            </p:extLst>
          </p:nvPr>
        </p:nvGraphicFramePr>
        <p:xfrm>
          <a:off x="152400" y="1371600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B0789E3-637F-A244-B2FD-3DD00938C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551623"/>
              </p:ext>
            </p:extLst>
          </p:nvPr>
        </p:nvGraphicFramePr>
        <p:xfrm>
          <a:off x="5098774" y="1371599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3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Rates: Overall Survival</a:t>
            </a: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4037172"/>
              </p:ext>
            </p:extLst>
          </p:nvPr>
        </p:nvGraphicFramePr>
        <p:xfrm>
          <a:off x="188843" y="1550504"/>
          <a:ext cx="8816011" cy="455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103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143</Words>
  <Application>Microsoft Macintosh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CARES 2019 National Report Summary: Michigan</vt:lpstr>
      <vt:lpstr>Location of Arrest</vt:lpstr>
      <vt:lpstr>Arrest Witnessed Status</vt:lpstr>
      <vt:lpstr>Who Initiated CPR</vt:lpstr>
      <vt:lpstr>Was an AED Applied  (prior to EMS arrival)?</vt:lpstr>
      <vt:lpstr>Bystander Intervention Rates</vt:lpstr>
      <vt:lpstr>First Arrest Rhythm</vt:lpstr>
      <vt:lpstr>Sustained ROSC in the field</vt:lpstr>
      <vt:lpstr>Survival Rates: Overall Survival</vt:lpstr>
      <vt:lpstr>Survival Rates: Bystander Witnessed Shockable Rhythm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Crouch</dc:creator>
  <cp:lastModifiedBy>Sinkfield, Tiara C.</cp:lastModifiedBy>
  <cp:revision>38</cp:revision>
  <dcterms:created xsi:type="dcterms:W3CDTF">2018-11-12T17:36:49Z</dcterms:created>
  <dcterms:modified xsi:type="dcterms:W3CDTF">2020-04-16T14:53:01Z</dcterms:modified>
</cp:coreProperties>
</file>