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1" r:id="rId4"/>
    <p:sldId id="272" r:id="rId5"/>
    <p:sldId id="273" r:id="rId6"/>
    <p:sldId id="274" r:id="rId7"/>
    <p:sldId id="264" r:id="rId8"/>
    <p:sldId id="268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19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51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Location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F872-3749-AE0D-C5135D4C46A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F872-3749-AE0D-C5135D4C46A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F872-3749-AE0D-C5135D4C46A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Home/Residence</c:v>
                </c:pt>
                <c:pt idx="1">
                  <c:v>Nursing Home</c:v>
                </c:pt>
                <c:pt idx="2">
                  <c:v>Public Setting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70.400000000000006</c:v>
                </c:pt>
                <c:pt idx="1">
                  <c:v>10.9</c:v>
                </c:pt>
                <c:pt idx="2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72-3749-AE0D-C5135D4C46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874015056191604"/>
          <c:y val="0.44196737799226371"/>
          <c:w val="0.32287332504489602"/>
          <c:h val="0.2673245450747167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54229108458195E-2"/>
          <c:y val="4.1798941798941801E-2"/>
          <c:w val="0.76530728013836979"/>
          <c:h val="0.805199558388534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Michigan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950905330382083E-2"/>
                      <c:h val="6.55026455026454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5CE-6A47-816C-A2775F2CA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VFib/VTach/
Unknown Shockable</c:v>
                </c:pt>
                <c:pt idx="1">
                  <c:v>Asystole</c:v>
                </c:pt>
                <c:pt idx="2">
                  <c:v>Idioventricular/
PEA</c:v>
                </c:pt>
                <c:pt idx="3">
                  <c:v>Unknown 
Unshockable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0.17299999999999999</c:v>
                </c:pt>
                <c:pt idx="1">
                  <c:v>0.48699999999999999</c:v>
                </c:pt>
                <c:pt idx="2">
                  <c:v>0.17399999999999999</c:v>
                </c:pt>
                <c:pt idx="3">
                  <c:v>0.16500000000000001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CE-6A47-816C-A2775F2CAB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2.64550264550264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44-C349-A5EC-1C47DA3A06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VFib/VTach/
Unknown Shockable</c:v>
                </c:pt>
                <c:pt idx="1">
                  <c:v>Asystole</c:v>
                </c:pt>
                <c:pt idx="2">
                  <c:v>Idioventricular/
PEA</c:v>
                </c:pt>
                <c:pt idx="3">
                  <c:v>Unknown 
Unshockable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0.189</c:v>
                </c:pt>
                <c:pt idx="1">
                  <c:v>0.498</c:v>
                </c:pt>
                <c:pt idx="2">
                  <c:v>0.222</c:v>
                </c:pt>
                <c:pt idx="3">
                  <c:v>9.0999999999999998E-2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5CE-6A47-816C-A2775F2CAB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908277368"/>
        <c:axId val="1907872312"/>
      </c:barChart>
      <c:catAx>
        <c:axId val="1908277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907872312"/>
        <c:crosses val="autoZero"/>
        <c:auto val="1"/>
        <c:lblAlgn val="ctr"/>
        <c:lblOffset val="100"/>
        <c:noMultiLvlLbl val="0"/>
      </c:catAx>
      <c:valAx>
        <c:axId val="190787231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9082773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4382833724731801"/>
          <c:y val="0.122609295421813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Sustained ROSC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FB9-C446-AD03-2C9339A74A5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7FB9-C446-AD03-2C9339A74A5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7FB9-C446-AD03-2C9339A74A5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30.7</c:v>
                </c:pt>
                <c:pt idx="1">
                  <c:v>69.3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B9-C446-AD03-2C9339A74A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81250065441705321"/>
          <c:y val="0.40648946912469863"/>
          <c:w val="0.14849910959008925"/>
          <c:h val="0.18754106682705299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Michigan</a:t>
            </a:r>
          </a:p>
        </c:rich>
      </c:tx>
      <c:layout>
        <c:manualLayout>
          <c:xMode val="edge"/>
          <c:yMode val="edge"/>
          <c:x val="0.23615656233312365"/>
          <c:y val="0.122609295421814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Sustained ROSC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A1B8-6B42-9299-54D9FD1B8A0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A1B8-6B42-9299-54D9FD1B8A0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A1B8-6B42-9299-54D9FD1B8A0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29.7</c:v>
                </c:pt>
                <c:pt idx="1">
                  <c:v>70.3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B8-6B42-9299-54D9FD1B8A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49175880111765E-2"/>
          <c:y val="3.2685958297292005E-2"/>
          <c:w val="0.79012719017705402"/>
          <c:h val="0.836380269627659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Michigan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Survival to Hospital Admission</c:v>
                </c:pt>
                <c:pt idx="1">
                  <c:v>Survival to Hospital Discharge</c:v>
                </c:pt>
                <c:pt idx="2">
                  <c:v>Good/Moderate 
CPC</c:v>
                </c:pt>
                <c:pt idx="3">
                  <c:v>Missing Hospital Outcome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0.26</c:v>
                </c:pt>
                <c:pt idx="1">
                  <c:v>8.6999999999999994E-2</c:v>
                </c:pt>
                <c:pt idx="2">
                  <c:v>7.0999999999999994E-2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17-A241-9757-0A7D5DDBF8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2.8811783469870635E-3"/>
                  <c:y val="-2.51082978564493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410491586998042E-2"/>
                      <c:h val="6.18268185151056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217-A241-9757-0A7D5DDBF8A4}"/>
                </c:ext>
              </c:extLst>
            </c:dLbl>
            <c:dLbl>
              <c:idx val="2"/>
              <c:layout>
                <c:manualLayout>
                  <c:x val="-1.440560815997167E-3"/>
                  <c:y val="-1.67389384613357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DB-8A45-9D54-F4B0616061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Survival to Hospital Admission</c:v>
                </c:pt>
                <c:pt idx="1">
                  <c:v>Survival to Hospital Discharge</c:v>
                </c:pt>
                <c:pt idx="2">
                  <c:v>Good/Moderate 
CPC</c:v>
                </c:pt>
                <c:pt idx="3">
                  <c:v>Missing Hospital Outcome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0.27900000000000003</c:v>
                </c:pt>
                <c:pt idx="1">
                  <c:v>0.105</c:v>
                </c:pt>
                <c:pt idx="2">
                  <c:v>8.5000000000000006E-2</c:v>
                </c:pt>
                <c:pt idx="3">
                  <c:v>1.723523118982527E-3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217-A241-9757-0A7D5DDBF8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5113864"/>
        <c:axId val="1845083768"/>
      </c:barChart>
      <c:catAx>
        <c:axId val="1845113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845083768"/>
        <c:crosses val="autoZero"/>
        <c:auto val="1"/>
        <c:lblAlgn val="ctr"/>
        <c:lblOffset val="100"/>
        <c:noMultiLvlLbl val="0"/>
      </c:catAx>
      <c:valAx>
        <c:axId val="1845083768"/>
        <c:scaling>
          <c:orientation val="minMax"/>
          <c:max val="0.4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5113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961894897817181"/>
          <c:y val="0.41383906015912975"/>
          <c:w val="0.14605936857383686"/>
          <c:h val="0.150003295066626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Michigan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8.57046065888623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62-714F-B5B9-085FCBE92C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Utstein Survival</c:v>
                </c:pt>
                <c:pt idx="1">
                  <c:v>Utstein Bystander Survival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0.30299999999999999</c:v>
                </c:pt>
                <c:pt idx="1">
                  <c:v>0.34100000000000003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90-A84C-8301-08C9AED6BB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3.003003003003003E-3"/>
                  <c:y val="-1.71409213177724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C70-A44A-A2E4-2F3A5A448514}"/>
                </c:ext>
              </c:extLst>
            </c:dLbl>
            <c:dLbl>
              <c:idx val="1"/>
              <c:layout>
                <c:manualLayout>
                  <c:x val="-1.5015015015015015E-3"/>
                  <c:y val="8.5704606588862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62-714F-B5B9-085FCBE92C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Utstein Survival</c:v>
                </c:pt>
                <c:pt idx="1">
                  <c:v>Utstein Bystander Survival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0.33200000000000002</c:v>
                </c:pt>
                <c:pt idx="1">
                  <c:v>0.373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90-A84C-8301-08C9AED6B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03831064"/>
        <c:axId val="1905816536"/>
      </c:barChart>
      <c:catAx>
        <c:axId val="1803831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905816536"/>
        <c:crosses val="autoZero"/>
        <c:auto val="1"/>
        <c:lblAlgn val="ctr"/>
        <c:lblOffset val="100"/>
        <c:noMultiLvlLbl val="0"/>
      </c:catAx>
      <c:valAx>
        <c:axId val="190581653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38310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Michigan</a:t>
            </a:r>
          </a:p>
        </c:rich>
      </c:tx>
      <c:layout>
        <c:manualLayout>
          <c:xMode val="edge"/>
          <c:yMode val="edge"/>
          <c:x val="0.22703235964523877"/>
          <c:y val="0.1328716120746015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Location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A767-EC43-8893-33B462779E94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A767-EC43-8893-33B462779E94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A767-EC43-8893-33B462779E9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Home/Residence</c:v>
                </c:pt>
                <c:pt idx="1">
                  <c:v>Nursing Home</c:v>
                </c:pt>
                <c:pt idx="2">
                  <c:v>Public Setting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70.599999999999994</c:v>
                </c:pt>
                <c:pt idx="1">
                  <c:v>14.3</c:v>
                </c:pt>
                <c:pt idx="2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67-EC43-8893-33B462779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Arrest Witness Status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25E5-2C4A-99A4-B10D66CC300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25E5-2C4A-99A4-B10D66CC300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25E5-2C4A-99A4-B10D66CC30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Bystander Witnessed</c:v>
                </c:pt>
                <c:pt idx="1">
                  <c:v>911 Responder Witnessed</c:v>
                </c:pt>
                <c:pt idx="2">
                  <c:v>Unwitnessed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38</c:v>
                </c:pt>
                <c:pt idx="1">
                  <c:v>12.5</c:v>
                </c:pt>
                <c:pt idx="2">
                  <c:v>49.5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5-2C4A-99A4-B10D66CC3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651169348112868"/>
          <c:y val="0.44196737799226371"/>
          <c:w val="0.35681976939463511"/>
          <c:h val="0.2673245450747167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Michigan</a:t>
            </a:r>
          </a:p>
        </c:rich>
      </c:tx>
      <c:layout>
        <c:manualLayout>
          <c:xMode val="edge"/>
          <c:yMode val="edge"/>
          <c:x val="0.24482160087947677"/>
          <c:y val="0.1328716120746015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Arrest Witness Status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7A5-F443-8941-926C5B49E51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D7A5-F443-8941-926C5B49E51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D7A5-F443-8941-926C5B49E51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Bystander Witnessed</c:v>
                </c:pt>
                <c:pt idx="1">
                  <c:v>911 Responder Witnessed</c:v>
                </c:pt>
                <c:pt idx="2">
                  <c:v>Unwitnessed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38.200000000000003</c:v>
                </c:pt>
                <c:pt idx="1">
                  <c:v>10.5</c:v>
                </c:pt>
                <c:pt idx="2">
                  <c:v>51.2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5-F443-8941-926C5B49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Who Initiated CPR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25E5-2C4A-99A4-B10D66CC300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25E5-2C4A-99A4-B10D66CC300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25E5-2C4A-99A4-B10D66CC30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Bystander</c:v>
                </c:pt>
                <c:pt idx="1">
                  <c:v>First Responder</c:v>
                </c:pt>
                <c:pt idx="2">
                  <c:v>EMS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41.6</c:v>
                </c:pt>
                <c:pt idx="1">
                  <c:v>27.9</c:v>
                </c:pt>
                <c:pt idx="2">
                  <c:v>30.4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5-2C4A-99A4-B10D66CC3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651169348112868"/>
          <c:y val="0.44196737799226371"/>
          <c:w val="0.35681976939463511"/>
          <c:h val="0.2673245450747167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Michigan</a:t>
            </a:r>
          </a:p>
        </c:rich>
      </c:tx>
      <c:layout>
        <c:manualLayout>
          <c:xMode val="edge"/>
          <c:yMode val="edge"/>
          <c:x val="0.23815306375524056"/>
          <c:y val="0.1272595467528126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Who Initiated CPR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7A5-F443-8941-926C5B49E51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D7A5-F443-8941-926C5B49E51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D7A5-F443-8941-926C5B49E51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Lay Person</c:v>
                </c:pt>
                <c:pt idx="1">
                  <c:v>First Responder</c:v>
                </c:pt>
                <c:pt idx="2">
                  <c:v>EMS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43.4</c:v>
                </c:pt>
                <c:pt idx="1">
                  <c:v>26.9</c:v>
                </c:pt>
                <c:pt idx="2">
                  <c:v>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5-F443-8941-926C5B49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Was an AED Applied (prior to EMS Arrival)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25E5-2C4A-99A4-B10D66CC300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25E5-2C4A-99A4-B10D66CC300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25E5-2C4A-99A4-B10D66CC30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Yes, by a bystander</c:v>
                </c:pt>
                <c:pt idx="2">
                  <c:v>Yes, by a First Responder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0.71195425989417149</c:v>
                </c:pt>
                <c:pt idx="1">
                  <c:v>6.4923997701103867E-2</c:v>
                </c:pt>
                <c:pt idx="2">
                  <c:v>0.22312174240472463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5-2C4A-99A4-B10D66CC3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651169348112868"/>
          <c:y val="0.44196737799226371"/>
          <c:w val="0.35681976939463511"/>
          <c:h val="0.2673245450747167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Michigan</a:t>
            </a:r>
          </a:p>
        </c:rich>
      </c:tx>
      <c:layout>
        <c:manualLayout>
          <c:xMode val="edge"/>
          <c:yMode val="edge"/>
          <c:x val="0.23815306375524056"/>
          <c:y val="0.1356776447354960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Was an AED Applied (prior to EMS Arrival)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7A5-F443-8941-926C5B49E51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D7A5-F443-8941-926C5B49E51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D7A5-F443-8941-926C5B49E51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Yes, by a bystander</c:v>
                </c:pt>
                <c:pt idx="2">
                  <c:v>Yes, by a First Responder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0.62736215376650273</c:v>
                </c:pt>
                <c:pt idx="1">
                  <c:v>9.8239710069893862E-2</c:v>
                </c:pt>
                <c:pt idx="2">
                  <c:v>0.27439813616360342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5-F443-8941-926C5B49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54229108458195E-2"/>
          <c:y val="4.1798941798941801E-2"/>
          <c:w val="0.74533800210457601"/>
          <c:h val="0.84615392883992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Michigan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950905330382083E-2"/>
                      <c:h val="6.55026455026454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5CE-6A47-816C-A2775F2CA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Bystander CPR</c:v>
                </c:pt>
                <c:pt idx="1">
                  <c:v>Public AED Use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0.40200000000000002</c:v>
                </c:pt>
                <c:pt idx="1">
                  <c:v>0.13900000000000001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CE-6A47-816C-A2775F2CAB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5.55555677068170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05-7443-BC7E-0D728FDF71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Bystander CPR</c:v>
                </c:pt>
                <c:pt idx="1">
                  <c:v>Public AED Use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0.41199999999999998</c:v>
                </c:pt>
                <c:pt idx="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5CE-6A47-816C-A2775F2CAB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908277368"/>
        <c:axId val="1907872312"/>
      </c:barChart>
      <c:catAx>
        <c:axId val="1908277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907872312"/>
        <c:crosses val="autoZero"/>
        <c:auto val="1"/>
        <c:lblAlgn val="ctr"/>
        <c:lblOffset val="100"/>
        <c:noMultiLvlLbl val="0"/>
      </c:catAx>
      <c:valAx>
        <c:axId val="190787231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9082773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B44AE-05A4-47C5-9742-293DD23B97B6}" type="datetimeFigureOut">
              <a:rPr lang="en-US" smtClean="0"/>
              <a:t>4/16/20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E53EB-1A86-4C4E-BBAC-8CFA3C8059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21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E53EB-1A86-4C4E-BBAC-8CFA3C80595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457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E53EB-1A86-4C4E-BBAC-8CFA3C80595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9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37338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431015" y="4279478"/>
            <a:ext cx="4330016" cy="137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5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01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81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5319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5319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837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  <a:cs typeface="Cambri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189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13163"/>
            <a:ext cx="4038600" cy="21891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Line 20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0" y="106045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48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46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47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735BC-9D73-6044-AB28-C9EE5BA20DC0}" type="datetimeFigureOut">
              <a:rPr lang="en-US" smtClean="0"/>
              <a:t>4/16/20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D9FD-757C-FE4F-BB7B-1478392C0E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2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6" r:id="rId5"/>
    <p:sldLayoutId id="2147483654" r:id="rId6"/>
    <p:sldLayoutId id="2147483655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Cambria"/>
          <a:ea typeface="+mj-ea"/>
          <a:cs typeface="Cambr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ambria"/>
          <a:ea typeface="+mn-ea"/>
          <a:cs typeface="Cambri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mbria"/>
          <a:ea typeface="+mn-ea"/>
          <a:cs typeface="Cambri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ambria"/>
          <a:ea typeface="+mn-ea"/>
          <a:cs typeface="Cambri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mbria"/>
          <a:ea typeface="+mn-ea"/>
          <a:cs typeface="Cambr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mbria"/>
          <a:ea typeface="+mn-ea"/>
          <a:cs typeface="Cambr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CARES 2019 National Report Summary: Michigan</a:t>
            </a:r>
          </a:p>
        </p:txBody>
      </p:sp>
    </p:spTree>
    <p:extLst>
      <p:ext uri="{BB962C8B-B14F-4D97-AF65-F5344CB8AC3E}">
        <p14:creationId xmlns:p14="http://schemas.microsoft.com/office/powerpoint/2010/main" val="2028664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Autofit/>
          </a:bodyPr>
          <a:lstStyle/>
          <a:p>
            <a:r>
              <a:rPr lang="en-US" sz="3600" dirty="0"/>
              <a:t>Survival Rates: Bystander Witnessed Shockable Rhythm</a:t>
            </a:r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094056628"/>
              </p:ext>
            </p:extLst>
          </p:nvPr>
        </p:nvGraphicFramePr>
        <p:xfrm>
          <a:off x="347868" y="1468281"/>
          <a:ext cx="8458200" cy="444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0" y="6257836"/>
            <a:ext cx="640080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/>
              <a:buChar char="•"/>
              <a:defRPr/>
            </a:pPr>
            <a:r>
              <a:rPr lang="en-US" sz="1100" i="1" dirty="0">
                <a:solidFill>
                  <a:srgbClr val="000000"/>
                </a:solidFill>
                <a:latin typeface="Cambria"/>
                <a:cs typeface="Cambria"/>
              </a:rPr>
              <a:t>Utstein = Witnessed by bystander and found in a shockable rhythm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sz="1100" i="1" dirty="0">
                <a:solidFill>
                  <a:srgbClr val="000000"/>
                </a:solidFill>
                <a:latin typeface="Cambria"/>
                <a:cs typeface="Cambria"/>
              </a:rPr>
              <a:t>Utstein Bystander = Witnessed by bystander, found in shockable rhythm, and received some bystander intervention (CPR and/or AED application</a:t>
            </a:r>
            <a:r>
              <a:rPr lang="en-US" sz="1100" dirty="0">
                <a:solidFill>
                  <a:srgbClr val="000000"/>
                </a:solidFill>
                <a:latin typeface="Cambria"/>
                <a:cs typeface="Cambria"/>
              </a:rPr>
              <a:t>)</a:t>
            </a:r>
            <a:endParaRPr lang="en-US" sz="1100" i="1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8472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of Arrest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20057328"/>
              </p:ext>
            </p:extLst>
          </p:nvPr>
        </p:nvGraphicFramePr>
        <p:xfrm>
          <a:off x="-113875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A568D3DC-4C98-674C-BF38-9C10CF4CAC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540637"/>
              </p:ext>
            </p:extLst>
          </p:nvPr>
        </p:nvGraphicFramePr>
        <p:xfrm>
          <a:off x="5335199" y="1417638"/>
          <a:ext cx="470434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234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Arrest Witnessed Status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162F49B-E8DE-8C4E-842A-C8EBAB534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187470"/>
              </p:ext>
            </p:extLst>
          </p:nvPr>
        </p:nvGraphicFramePr>
        <p:xfrm>
          <a:off x="-84058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B6CC6554-F269-DC4D-86E0-C44A99FBA2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3615187"/>
              </p:ext>
            </p:extLst>
          </p:nvPr>
        </p:nvGraphicFramePr>
        <p:xfrm>
          <a:off x="5157177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241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Initiated CPR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162F49B-E8DE-8C4E-842A-C8EBAB534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47321"/>
              </p:ext>
            </p:extLst>
          </p:nvPr>
        </p:nvGraphicFramePr>
        <p:xfrm>
          <a:off x="-84058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B6CC6554-F269-DC4D-86E0-C44A99FBA2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9252236"/>
              </p:ext>
            </p:extLst>
          </p:nvPr>
        </p:nvGraphicFramePr>
        <p:xfrm>
          <a:off x="5157177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955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57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Was an AED Applied </a:t>
            </a:r>
            <a:br>
              <a:rPr lang="en-US" dirty="0"/>
            </a:br>
            <a:r>
              <a:rPr lang="en-US" dirty="0"/>
              <a:t>(prior to EMS arrival)?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162F49B-E8DE-8C4E-842A-C8EBAB534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7586931"/>
              </p:ext>
            </p:extLst>
          </p:nvPr>
        </p:nvGraphicFramePr>
        <p:xfrm>
          <a:off x="-84058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B6CC6554-F269-DC4D-86E0-C44A99FBA2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2924052"/>
              </p:ext>
            </p:extLst>
          </p:nvPr>
        </p:nvGraphicFramePr>
        <p:xfrm>
          <a:off x="5157177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7504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Bystander Intervention Rates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75224933"/>
              </p:ext>
            </p:extLst>
          </p:nvPr>
        </p:nvGraphicFramePr>
        <p:xfrm>
          <a:off x="533400" y="1500809"/>
          <a:ext cx="8267700" cy="457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7F5F705-F5A9-164E-97D6-785C209DE5CA}"/>
              </a:ext>
            </a:extLst>
          </p:cNvPr>
          <p:cNvSpPr txBox="1"/>
          <p:nvPr/>
        </p:nvSpPr>
        <p:spPr>
          <a:xfrm>
            <a:off x="2743200" y="6257836"/>
            <a:ext cx="640080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i="1" dirty="0">
                <a:latin typeface="Cambria" panose="02040503050406030204" pitchFamily="18" charset="0"/>
              </a:rPr>
              <a:t>Bystander CPR rate excludes 911 Responder Witnessed, Nursing Home, and Healthcare Facility arrests.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i="1" dirty="0">
                <a:latin typeface="Cambria" panose="02040503050406030204" pitchFamily="18" charset="0"/>
              </a:rPr>
              <a:t>Public AED Use rate excludes 911 Responder Witnessed, Home/Residence, Nursing Home, and Healthcare Facility arrests.</a:t>
            </a:r>
          </a:p>
        </p:txBody>
      </p:sp>
    </p:spTree>
    <p:extLst>
      <p:ext uri="{BB962C8B-B14F-4D97-AF65-F5344CB8AC3E}">
        <p14:creationId xmlns:p14="http://schemas.microsoft.com/office/powerpoint/2010/main" val="3276704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Arrest Rhythm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36215"/>
              </p:ext>
            </p:extLst>
          </p:nvPr>
        </p:nvGraphicFramePr>
        <p:xfrm>
          <a:off x="419100" y="1417638"/>
          <a:ext cx="82677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3484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Sustained ROSC in the field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69861640"/>
              </p:ext>
            </p:extLst>
          </p:nvPr>
        </p:nvGraphicFramePr>
        <p:xfrm>
          <a:off x="152400" y="1371600"/>
          <a:ext cx="4966252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B0789E3-637F-A244-B2FD-3DD00938CB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8551623"/>
              </p:ext>
            </p:extLst>
          </p:nvPr>
        </p:nvGraphicFramePr>
        <p:xfrm>
          <a:off x="5098774" y="1371599"/>
          <a:ext cx="4966252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3343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Survival Rates: Overall Survival</a:t>
            </a:r>
          </a:p>
        </p:txBody>
      </p:sp>
      <p:graphicFrame>
        <p:nvGraphicFramePr>
          <p:cNvPr id="4" name="Content Placeholder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54037172"/>
              </p:ext>
            </p:extLst>
          </p:nvPr>
        </p:nvGraphicFramePr>
        <p:xfrm>
          <a:off x="188843" y="1550504"/>
          <a:ext cx="8816011" cy="4552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3103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frxcjdgkObC1cHJ61HZ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</TotalTime>
  <Words>143</Words>
  <Application>Microsoft Macintosh PowerPoint</Application>
  <PresentationFormat>On-screen Show (4:3)</PresentationFormat>
  <Paragraphs>34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CARES 2019 National Report Summary: Michigan</vt:lpstr>
      <vt:lpstr>Location of Arrest</vt:lpstr>
      <vt:lpstr>Arrest Witnessed Status</vt:lpstr>
      <vt:lpstr>Who Initiated CPR</vt:lpstr>
      <vt:lpstr>Was an AED Applied  (prior to EMS arrival)?</vt:lpstr>
      <vt:lpstr>Bystander Intervention Rates</vt:lpstr>
      <vt:lpstr>First Arrest Rhythm</vt:lpstr>
      <vt:lpstr>Sustained ROSC in the field</vt:lpstr>
      <vt:lpstr>Survival Rates: Overall Survival</vt:lpstr>
      <vt:lpstr>Survival Rates: Bystander Witnessed Shockable Rhythm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Crouch</dc:creator>
  <cp:lastModifiedBy>Sinkfield, Tiara C.</cp:lastModifiedBy>
  <cp:revision>38</cp:revision>
  <dcterms:created xsi:type="dcterms:W3CDTF">2018-11-12T17:36:49Z</dcterms:created>
  <dcterms:modified xsi:type="dcterms:W3CDTF">2020-04-16T14:53:01Z</dcterms:modified>
</cp:coreProperties>
</file>