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77" r:id="rId4"/>
    <p:sldId id="257" r:id="rId5"/>
    <p:sldId id="286" r:id="rId6"/>
    <p:sldId id="1338" r:id="rId7"/>
    <p:sldId id="569" r:id="rId8"/>
    <p:sldId id="260" r:id="rId9"/>
    <p:sldId id="261" r:id="rId10"/>
    <p:sldId id="263" r:id="rId11"/>
    <p:sldId id="264" r:id="rId12"/>
    <p:sldId id="265" r:id="rId13"/>
    <p:sldId id="279" r:id="rId14"/>
    <p:sldId id="290" r:id="rId15"/>
    <p:sldId id="579" r:id="rId16"/>
    <p:sldId id="292" r:id="rId17"/>
    <p:sldId id="1331" r:id="rId18"/>
    <p:sldId id="1333" r:id="rId19"/>
    <p:sldId id="1334" r:id="rId20"/>
    <p:sldId id="1335" r:id="rId21"/>
    <p:sldId id="1336" r:id="rId22"/>
    <p:sldId id="1337" r:id="rId23"/>
    <p:sldId id="1339" r:id="rId24"/>
    <p:sldId id="1340" r:id="rId25"/>
    <p:sldId id="288" r:id="rId2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8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8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8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8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8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8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8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8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8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Neumar" initials="RWN" lastIdx="1" clrIdx="0">
    <p:extLst>
      <p:ext uri="{19B8F6BF-5375-455C-9EA6-DF929625EA0E}">
        <p15:presenceInfo xmlns:p15="http://schemas.microsoft.com/office/powerpoint/2012/main" userId="Robert Neum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B203"/>
    <a:srgbClr val="D70202"/>
    <a:srgbClr val="295F9E"/>
    <a:srgbClr val="FAC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80"/>
        </a:fontRef>
        <a:srgbClr val="00008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2FF"/>
          </a:solidFill>
        </a:fill>
      </a:tcStyle>
    </a:wholeTbl>
    <a:band2H>
      <a:tcTxStyle/>
      <a:tcStyle>
        <a:tcBdr/>
        <a:fill>
          <a:solidFill>
            <a:srgbClr val="E7EA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80"/>
        </a:fontRef>
        <a:srgbClr val="00008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2EC"/>
          </a:solidFill>
        </a:fill>
      </a:tcStyle>
    </a:wholeTbl>
    <a:band2H>
      <a:tcTxStyle/>
      <a:tcStyle>
        <a:tcBdr/>
        <a:fill>
          <a:solidFill>
            <a:srgbClr val="F1F1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80"/>
        </a:fontRef>
        <a:srgbClr val="00008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CDE7"/>
          </a:solidFill>
        </a:fill>
      </a:tcStyle>
    </a:wholeTbl>
    <a:band2H>
      <a:tcTxStyle/>
      <a:tcStyle>
        <a:tcBdr/>
        <a:fill>
          <a:solidFill>
            <a:srgbClr val="EBE8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80"/>
        </a:fontRef>
        <a:srgbClr val="00008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C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80"/>
        </a:fontRef>
        <a:srgbClr val="00008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80"/>
              </a:solidFill>
              <a:prstDash val="solid"/>
              <a:round/>
            </a:ln>
          </a:top>
          <a:bottom>
            <a:ln w="25400" cap="flat">
              <a:solidFill>
                <a:srgbClr val="00008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80"/>
              </a:solidFill>
              <a:prstDash val="solid"/>
              <a:round/>
            </a:ln>
          </a:top>
          <a:bottom>
            <a:ln w="25400" cap="flat">
              <a:solidFill>
                <a:srgbClr val="00008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80"/>
        </a:fontRef>
        <a:srgbClr val="00008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D7"/>
          </a:solidFill>
        </a:fill>
      </a:tcStyle>
    </a:wholeTbl>
    <a:band2H>
      <a:tcTxStyle/>
      <a:tcStyle>
        <a:tcBdr/>
        <a:fill>
          <a:solidFill>
            <a:srgbClr val="E6E6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8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8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8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490"/>
  </p:normalViewPr>
  <p:slideViewPr>
    <p:cSldViewPr snapToGrid="0" snapToObjects="1">
      <p:cViewPr varScale="1">
        <p:scale>
          <a:sx n="121" d="100"/>
          <a:sy n="121" d="100"/>
        </p:scale>
        <p:origin x="8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neumar/Desktop/SaveMiHeart%20Conference%202020/Michigan%20Cares%20Chain%20of%20Survival%20Non-Traumatic%20Summary-2020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neumar/Desktop/SaveMiHeart%20Conference%202020/Michigan%20Cares%20Chain%20of%20Survival%20Non-Traumatic%20Summary-2020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neumar/Desktop/SaveMiHeart%20Conference%202020/Michigan%20Cares%20Chain%20of%20Survival%20Non-Traumatic%20Summary-2020x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neumar/Desktop/SaveMiHeart%20Conference%202020/Michigan%20Cares%20Chain%20of%20Survival%20Non-Traumatic%20Summary-2020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neumar/Desktop/SaveMiHeart%20Conference%202020/Michigan%20Cares%20Chain%20of%20Survival%20Non-Traumatic%20Summary-2020x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neumar/Desktop/SaveMiHeart%20Conference%202020/Michigan%20Cares%20Chain%20of%20Survival%20Non-Traumatic%20Summary-2020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neumar/Desktop/SaveMiHeart%20Conference%202020/Michigan%20Cares%20Chain%20of%20Survival%20Non-Traumatic%20Summary-2020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89500306715"/>
          <c:y val="6.1027931210091299E-2"/>
          <c:w val="0.87359962188634499"/>
          <c:h val="0.84714276387093401"/>
        </c:manualLayout>
      </c:layout>
      <c:lineChart>
        <c:grouping val="standard"/>
        <c:varyColors val="0"/>
        <c:ser>
          <c:idx val="0"/>
          <c:order val="0"/>
          <c:tx>
            <c:strRef>
              <c:f>Michigan!$R$4</c:f>
              <c:strCache>
                <c:ptCount val="1"/>
                <c:pt idx="0">
                  <c:v>National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numRef>
              <c:f>Michigan!$Q$5:$Q$11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Michigan!$R$5:$R$10</c:f>
              <c:numCache>
                <c:formatCode>0.0%</c:formatCode>
                <c:ptCount val="6"/>
                <c:pt idx="0">
                  <c:v>0.4035164835164835</c:v>
                </c:pt>
                <c:pt idx="1">
                  <c:v>0.40590049418496638</c:v>
                </c:pt>
                <c:pt idx="2">
                  <c:v>0.4073256983421471</c:v>
                </c:pt>
                <c:pt idx="3">
                  <c:v>0.39444991143475694</c:v>
                </c:pt>
                <c:pt idx="4">
                  <c:v>0.4</c:v>
                </c:pt>
                <c:pt idx="5">
                  <c:v>0.41599999999999998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AA-9B44-9B6C-3EE44C38EFF4}"/>
            </c:ext>
          </c:extLst>
        </c:ser>
        <c:ser>
          <c:idx val="1"/>
          <c:order val="1"/>
          <c:tx>
            <c:strRef>
              <c:f>Michigan!$S$4</c:f>
              <c:strCache>
                <c:ptCount val="1"/>
                <c:pt idx="0">
                  <c:v>Michigan</c:v>
                </c:pt>
              </c:strCache>
            </c:strRef>
          </c:tx>
          <c:spPr>
            <a:ln>
              <a:solidFill>
                <a:srgbClr val="D70202"/>
              </a:solidFill>
            </a:ln>
          </c:spPr>
          <c:marker>
            <c:spPr>
              <a:solidFill>
                <a:srgbClr val="D70202"/>
              </a:solidFill>
              <a:ln>
                <a:solidFill>
                  <a:srgbClr val="D70202"/>
                </a:solidFill>
              </a:ln>
            </c:spPr>
          </c:marker>
          <c:cat>
            <c:numRef>
              <c:f>Michigan!$Q$5:$Q$11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Michigan!$S$5:$S$10</c:f>
              <c:numCache>
                <c:formatCode>0.0%</c:formatCode>
                <c:ptCount val="6"/>
                <c:pt idx="0">
                  <c:v>0.36655683690280066</c:v>
                </c:pt>
                <c:pt idx="1">
                  <c:v>0.36592530423835501</c:v>
                </c:pt>
                <c:pt idx="2">
                  <c:v>0.40006640106241698</c:v>
                </c:pt>
                <c:pt idx="3">
                  <c:v>0.39598778892280856</c:v>
                </c:pt>
                <c:pt idx="4">
                  <c:v>0.41014628908871292</c:v>
                </c:pt>
                <c:pt idx="5">
                  <c:v>0.43445062766921183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AA-9B44-9B6C-3EE44C38EFF4}"/>
            </c:ext>
          </c:extLst>
        </c:ser>
        <c:ser>
          <c:idx val="2"/>
          <c:order val="2"/>
          <c:tx>
            <c:strRef>
              <c:f>Michigan!$T$4</c:f>
              <c:strCache>
                <c:ptCount val="1"/>
                <c:pt idx="0">
                  <c:v>Michigan Goal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5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Michigan!$Q$5:$Q$11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Michigan!$T$5:$T$11</c:f>
              <c:numCache>
                <c:formatCode>General</c:formatCode>
                <c:ptCount val="7"/>
                <c:pt idx="6" formatCode="0.0%">
                  <c:v>0.55000000000000004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AA-9B44-9B6C-3EE44C38E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21827216"/>
        <c:axId val="-1821825856"/>
      </c:lineChart>
      <c:catAx>
        <c:axId val="-182182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821825856"/>
        <c:crosses val="autoZero"/>
        <c:auto val="1"/>
        <c:lblAlgn val="ctr"/>
        <c:lblOffset val="100"/>
        <c:noMultiLvlLbl val="0"/>
      </c:catAx>
      <c:valAx>
        <c:axId val="-18218258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821827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42730865538397"/>
          <c:y val="0.63225734842846104"/>
          <c:w val="0.39157269134461598"/>
          <c:h val="0.271937948055000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89500306715"/>
          <c:y val="6.1027931210091299E-2"/>
          <c:w val="0.87359962188634499"/>
          <c:h val="0.84714276387093401"/>
        </c:manualLayout>
      </c:layout>
      <c:lineChart>
        <c:grouping val="standard"/>
        <c:varyColors val="0"/>
        <c:ser>
          <c:idx val="0"/>
          <c:order val="0"/>
          <c:tx>
            <c:strRef>
              <c:f>Michigan!$R$28</c:f>
              <c:strCache>
                <c:ptCount val="1"/>
                <c:pt idx="0">
                  <c:v>National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numRef>
              <c:f>Michigan!$Q$29:$Q$35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Michigan!$R$29:$R$34</c:f>
              <c:numCache>
                <c:formatCode>0.0%</c:formatCode>
                <c:ptCount val="6"/>
                <c:pt idx="0">
                  <c:v>4.9186813186813186E-2</c:v>
                </c:pt>
                <c:pt idx="1">
                  <c:v>5.405907486531674E-2</c:v>
                </c:pt>
                <c:pt idx="2">
                  <c:v>5.7037181234183373E-2</c:v>
                </c:pt>
                <c:pt idx="3">
                  <c:v>6.0293924681800289E-2</c:v>
                </c:pt>
                <c:pt idx="4">
                  <c:v>6.4000000000000001E-2</c:v>
                </c:pt>
                <c:pt idx="5">
                  <c:v>6.5000000000000002E-2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FB-DD4A-9F20-7726F8E39134}"/>
            </c:ext>
          </c:extLst>
        </c:ser>
        <c:ser>
          <c:idx val="1"/>
          <c:order val="1"/>
          <c:tx>
            <c:strRef>
              <c:f>Michigan!$S$28</c:f>
              <c:strCache>
                <c:ptCount val="1"/>
                <c:pt idx="0">
                  <c:v>Michigan</c:v>
                </c:pt>
              </c:strCache>
            </c:strRef>
          </c:tx>
          <c:spPr>
            <a:ln>
              <a:solidFill>
                <a:srgbClr val="D70202"/>
              </a:solidFill>
            </a:ln>
          </c:spPr>
          <c:marker>
            <c:spPr>
              <a:solidFill>
                <a:srgbClr val="D70202"/>
              </a:solidFill>
              <a:ln>
                <a:solidFill>
                  <a:srgbClr val="D70202"/>
                </a:solidFill>
              </a:ln>
            </c:spPr>
          </c:marker>
          <c:cat>
            <c:numRef>
              <c:f>Michigan!$Q$29:$Q$35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Michigan!$S$29:$S$34</c:f>
              <c:numCache>
                <c:formatCode>0.0%</c:formatCode>
                <c:ptCount val="6"/>
                <c:pt idx="0">
                  <c:v>6.3426688632619438E-2</c:v>
                </c:pt>
                <c:pt idx="1">
                  <c:v>6.3771764212292845E-2</c:v>
                </c:pt>
                <c:pt idx="2">
                  <c:v>7.3041168658698544E-2</c:v>
                </c:pt>
                <c:pt idx="3">
                  <c:v>7.4284052914667831E-2</c:v>
                </c:pt>
                <c:pt idx="4">
                  <c:v>8.8578714266541403E-2</c:v>
                </c:pt>
                <c:pt idx="5">
                  <c:v>9.8226996246926365E-2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FB-DD4A-9F20-7726F8E39134}"/>
            </c:ext>
          </c:extLst>
        </c:ser>
        <c:ser>
          <c:idx val="2"/>
          <c:order val="2"/>
          <c:tx>
            <c:strRef>
              <c:f>Michigan!$T$28</c:f>
              <c:strCache>
                <c:ptCount val="1"/>
                <c:pt idx="0">
                  <c:v>Michigan Goal</c:v>
                </c:pt>
              </c:strCache>
            </c:strRef>
          </c:tx>
          <c:spPr>
            <a:ln>
              <a:noFill/>
            </a:ln>
          </c:spPr>
          <c:marker>
            <c:symbol val="dot"/>
            <c:size val="5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Michigan!$Q$29:$Q$35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Michigan!$T$29:$T$35</c:f>
              <c:numCache>
                <c:formatCode>General</c:formatCode>
                <c:ptCount val="7"/>
                <c:pt idx="6" formatCode="0.0%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FB-DD4A-9F20-7726F8E39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21644304"/>
        <c:axId val="-1821581360"/>
      </c:lineChart>
      <c:catAx>
        <c:axId val="-182164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821581360"/>
        <c:crosses val="autoZero"/>
        <c:auto val="1"/>
        <c:lblAlgn val="ctr"/>
        <c:lblOffset val="100"/>
        <c:noMultiLvlLbl val="0"/>
      </c:catAx>
      <c:valAx>
        <c:axId val="-18215813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82164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42730865538397"/>
          <c:y val="0.63225734842846104"/>
          <c:w val="0.39157269134461598"/>
          <c:h val="0.271937948055000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89500306715"/>
          <c:y val="6.1027931210091299E-2"/>
          <c:w val="0.87359962188634499"/>
          <c:h val="0.84714276387093401"/>
        </c:manualLayout>
      </c:layout>
      <c:lineChart>
        <c:grouping val="standard"/>
        <c:varyColors val="0"/>
        <c:ser>
          <c:idx val="0"/>
          <c:order val="0"/>
          <c:tx>
            <c:strRef>
              <c:f>Michigan!$R$51</c:f>
              <c:strCache>
                <c:ptCount val="1"/>
                <c:pt idx="0">
                  <c:v>National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numRef>
              <c:f>Michigan!$Q$52:$Q$58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Michigan!$R$52:$R$57</c:f>
              <c:numCache>
                <c:formatCode>0.0%</c:formatCode>
                <c:ptCount val="6"/>
                <c:pt idx="0">
                  <c:v>0.32154333758859005</c:v>
                </c:pt>
                <c:pt idx="1">
                  <c:v>0.32897352531351604</c:v>
                </c:pt>
                <c:pt idx="2">
                  <c:v>0.32559535396794498</c:v>
                </c:pt>
                <c:pt idx="3">
                  <c:v>0.31816989004644813</c:v>
                </c:pt>
                <c:pt idx="4">
                  <c:v>0.311</c:v>
                </c:pt>
                <c:pt idx="5">
                  <c:v>0.307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94-E645-A9BA-DAF93B621280}"/>
            </c:ext>
          </c:extLst>
        </c:ser>
        <c:ser>
          <c:idx val="1"/>
          <c:order val="1"/>
          <c:tx>
            <c:strRef>
              <c:f>Michigan!$S$51</c:f>
              <c:strCache>
                <c:ptCount val="1"/>
                <c:pt idx="0">
                  <c:v>Michigan</c:v>
                </c:pt>
              </c:strCache>
            </c:strRef>
          </c:tx>
          <c:spPr>
            <a:ln>
              <a:solidFill>
                <a:srgbClr val="D70202"/>
              </a:solidFill>
            </a:ln>
          </c:spPr>
          <c:marker>
            <c:spPr>
              <a:solidFill>
                <a:srgbClr val="D70202"/>
              </a:solidFill>
              <a:ln>
                <a:solidFill>
                  <a:srgbClr val="D70202"/>
                </a:solidFill>
              </a:ln>
            </c:spPr>
          </c:marker>
          <c:cat>
            <c:numRef>
              <c:f>Michigan!$Q$52:$Q$58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Michigan!$S$52:$S$57</c:f>
              <c:numCache>
                <c:formatCode>0.0%</c:formatCode>
                <c:ptCount val="6"/>
                <c:pt idx="0">
                  <c:v>0.26259289843104872</c:v>
                </c:pt>
                <c:pt idx="1">
                  <c:v>0.28781204111600589</c:v>
                </c:pt>
                <c:pt idx="2">
                  <c:v>0.28701859229747678</c:v>
                </c:pt>
                <c:pt idx="3">
                  <c:v>0.28783253379851725</c:v>
                </c:pt>
                <c:pt idx="4">
                  <c:v>0.28465977721111257</c:v>
                </c:pt>
                <c:pt idx="5">
                  <c:v>0.29713989905526078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94-E645-A9BA-DAF93B621280}"/>
            </c:ext>
          </c:extLst>
        </c:ser>
        <c:ser>
          <c:idx val="2"/>
          <c:order val="2"/>
          <c:tx>
            <c:strRef>
              <c:f>Michigan!$T$51</c:f>
              <c:strCache>
                <c:ptCount val="1"/>
                <c:pt idx="0">
                  <c:v>Michigan Goal</c:v>
                </c:pt>
              </c:strCache>
            </c:strRef>
          </c:tx>
          <c:spPr>
            <a:ln>
              <a:noFill/>
            </a:ln>
          </c:spPr>
          <c:marker>
            <c:symbol val="dot"/>
            <c:size val="5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Michigan!$Q$52:$Q$58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Michigan!$T$52:$T$58</c:f>
              <c:numCache>
                <c:formatCode>General</c:formatCode>
                <c:ptCount val="7"/>
                <c:pt idx="6" formatCode="0.0%">
                  <c:v>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94-E645-A9BA-DAF93B621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21752672"/>
        <c:axId val="-1821750624"/>
      </c:lineChart>
      <c:catAx>
        <c:axId val="-182175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821750624"/>
        <c:crosses val="autoZero"/>
        <c:auto val="1"/>
        <c:lblAlgn val="ctr"/>
        <c:lblOffset val="100"/>
        <c:noMultiLvlLbl val="0"/>
      </c:catAx>
      <c:valAx>
        <c:axId val="-18217506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82175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42730865538397"/>
          <c:y val="0.63225734842846104"/>
          <c:w val="0.39157269134461598"/>
          <c:h val="0.271937948055000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89500306715"/>
          <c:y val="6.1027931210091299E-2"/>
          <c:w val="0.87359962188634499"/>
          <c:h val="0.84714276387093401"/>
        </c:manualLayout>
      </c:layout>
      <c:lineChart>
        <c:grouping val="standard"/>
        <c:varyColors val="0"/>
        <c:ser>
          <c:idx val="0"/>
          <c:order val="0"/>
          <c:tx>
            <c:strRef>
              <c:f>Michigan!$R$98</c:f>
              <c:strCache>
                <c:ptCount val="1"/>
                <c:pt idx="0">
                  <c:v>National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numRef>
              <c:f>Michigan!$Q$99:$Q$105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Michigan!$R$99:$R$104</c:f>
              <c:numCache>
                <c:formatCode>0.0%</c:formatCode>
                <c:ptCount val="6"/>
                <c:pt idx="0">
                  <c:v>0.10775587349728577</c:v>
                </c:pt>
                <c:pt idx="1">
                  <c:v>0.10596124909438799</c:v>
                </c:pt>
                <c:pt idx="2">
                  <c:v>0.10819666812659172</c:v>
                </c:pt>
                <c:pt idx="3">
                  <c:v>0.10429705438561963</c:v>
                </c:pt>
                <c:pt idx="4">
                  <c:v>0.104</c:v>
                </c:pt>
                <c:pt idx="5">
                  <c:v>0.105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47-D94C-8954-6A4E7F7FDBD7}"/>
            </c:ext>
          </c:extLst>
        </c:ser>
        <c:ser>
          <c:idx val="1"/>
          <c:order val="1"/>
          <c:tx>
            <c:strRef>
              <c:f>Michigan!$S$98</c:f>
              <c:strCache>
                <c:ptCount val="1"/>
                <c:pt idx="0">
                  <c:v>Michigan</c:v>
                </c:pt>
              </c:strCache>
            </c:strRef>
          </c:tx>
          <c:spPr>
            <a:ln>
              <a:solidFill>
                <a:srgbClr val="D70202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D70202"/>
                </a:solidFill>
              </a:ln>
            </c:spPr>
          </c:marker>
          <c:cat>
            <c:numRef>
              <c:f>Michigan!$Q$99:$Q$105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Michigan!$S$99:$S$104</c:f>
              <c:numCache>
                <c:formatCode>0.0%</c:formatCode>
                <c:ptCount val="6"/>
                <c:pt idx="0">
                  <c:v>7.907742998352553E-2</c:v>
                </c:pt>
                <c:pt idx="1">
                  <c:v>8.8735053492762742E-2</c:v>
                </c:pt>
                <c:pt idx="2">
                  <c:v>8.8313413014608239E-2</c:v>
                </c:pt>
                <c:pt idx="3">
                  <c:v>9.2600668701846203E-2</c:v>
                </c:pt>
                <c:pt idx="4">
                  <c:v>8.414977855321433E-2</c:v>
                </c:pt>
                <c:pt idx="5">
                  <c:v>8.70971916655882E-2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47-D94C-8954-6A4E7F7FDBD7}"/>
            </c:ext>
          </c:extLst>
        </c:ser>
        <c:ser>
          <c:idx val="2"/>
          <c:order val="2"/>
          <c:tx>
            <c:strRef>
              <c:f>Michigan!$T$98</c:f>
              <c:strCache>
                <c:ptCount val="1"/>
                <c:pt idx="0">
                  <c:v>Michigan Goal</c:v>
                </c:pt>
              </c:strCache>
            </c:strRef>
          </c:tx>
          <c:spPr>
            <a:ln>
              <a:noFill/>
            </a:ln>
          </c:spPr>
          <c:marker>
            <c:symbol val="dot"/>
            <c:size val="5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Michigan!$Q$99:$Q$105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Michigan!$T$99:$T$105</c:f>
              <c:numCache>
                <c:formatCode>General</c:formatCode>
                <c:ptCount val="7"/>
                <c:pt idx="6" formatCode="0.0%">
                  <c:v>0.158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47-D94C-8954-6A4E7F7FD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01425264"/>
        <c:axId val="-1601484368"/>
      </c:lineChart>
      <c:catAx>
        <c:axId val="-160142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601484368"/>
        <c:crosses val="autoZero"/>
        <c:auto val="1"/>
        <c:lblAlgn val="ctr"/>
        <c:lblOffset val="100"/>
        <c:noMultiLvlLbl val="0"/>
      </c:catAx>
      <c:valAx>
        <c:axId val="-16014843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60142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42730865538397"/>
          <c:y val="0.63225734842846104"/>
          <c:w val="0.39157269134461598"/>
          <c:h val="0.271937948055000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89500306715"/>
          <c:y val="6.1027931210091299E-2"/>
          <c:w val="0.87359962188634499"/>
          <c:h val="0.84714276387093401"/>
        </c:manualLayout>
      </c:layout>
      <c:lineChart>
        <c:grouping val="standard"/>
        <c:varyColors val="0"/>
        <c:ser>
          <c:idx val="0"/>
          <c:order val="0"/>
          <c:tx>
            <c:strRef>
              <c:f>Michigan!$R$122</c:f>
              <c:strCache>
                <c:ptCount val="1"/>
                <c:pt idx="0">
                  <c:v>National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numRef>
              <c:f>Michigan!$Q$123:$Q$129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Michigan!$R$123:$R$128</c:f>
              <c:numCache>
                <c:formatCode>0.0%</c:formatCode>
                <c:ptCount val="6"/>
                <c:pt idx="0">
                  <c:v>8.4591547438517836E-2</c:v>
                </c:pt>
                <c:pt idx="1">
                  <c:v>8.5489773550556369E-2</c:v>
                </c:pt>
                <c:pt idx="2">
                  <c:v>8.9185199604198101E-2</c:v>
                </c:pt>
                <c:pt idx="3">
                  <c:v>8.3868004985895167E-2</c:v>
                </c:pt>
                <c:pt idx="4">
                  <c:v>8.2000000000000003E-2</c:v>
                </c:pt>
                <c:pt idx="5">
                  <c:v>8.5000000000000006E-2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3C-2443-995E-5BF9A04D83B6}"/>
            </c:ext>
          </c:extLst>
        </c:ser>
        <c:ser>
          <c:idx val="1"/>
          <c:order val="1"/>
          <c:tx>
            <c:strRef>
              <c:f>Michigan!$S$122</c:f>
              <c:strCache>
                <c:ptCount val="1"/>
                <c:pt idx="0">
                  <c:v>Michigan</c:v>
                </c:pt>
              </c:strCache>
            </c:strRef>
          </c:tx>
          <c:spPr>
            <a:ln>
              <a:solidFill>
                <a:srgbClr val="D70202"/>
              </a:solidFill>
            </a:ln>
          </c:spPr>
          <c:marker>
            <c:spPr>
              <a:solidFill>
                <a:srgbClr val="D70202"/>
              </a:solidFill>
              <a:ln>
                <a:solidFill>
                  <a:srgbClr val="D70202"/>
                </a:solidFill>
              </a:ln>
            </c:spPr>
          </c:marker>
          <c:cat>
            <c:numRef>
              <c:f>Michigan!$Q$123:$Q$129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Michigan!$S$123:$S$128</c:f>
              <c:numCache>
                <c:formatCode>0.0%</c:formatCode>
                <c:ptCount val="6"/>
                <c:pt idx="0">
                  <c:v>6.2191103789126852E-2</c:v>
                </c:pt>
                <c:pt idx="1">
                  <c:v>7.1323683658485418E-2</c:v>
                </c:pt>
                <c:pt idx="2">
                  <c:v>7.0883134130146089E-2</c:v>
                </c:pt>
                <c:pt idx="3">
                  <c:v>7.7627562145660703E-2</c:v>
                </c:pt>
                <c:pt idx="4">
                  <c:v>6.9252449335659647E-2</c:v>
                </c:pt>
                <c:pt idx="5">
                  <c:v>7.1049566455286664E-2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3C-2443-995E-5BF9A04D83B6}"/>
            </c:ext>
          </c:extLst>
        </c:ser>
        <c:ser>
          <c:idx val="2"/>
          <c:order val="2"/>
          <c:tx>
            <c:strRef>
              <c:f>Michigan!$T$122</c:f>
              <c:strCache>
                <c:ptCount val="1"/>
                <c:pt idx="0">
                  <c:v>Michigan Goal</c:v>
                </c:pt>
              </c:strCache>
            </c:strRef>
          </c:tx>
          <c:spPr>
            <a:ln>
              <a:noFill/>
            </a:ln>
          </c:spPr>
          <c:marker>
            <c:symbol val="dot"/>
            <c:size val="5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Michigan!$Q$123:$Q$129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Michigan!$T$123:$T$129</c:f>
              <c:numCache>
                <c:formatCode>General</c:formatCode>
                <c:ptCount val="7"/>
                <c:pt idx="6" formatCode="0.0%">
                  <c:v>0.124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3C-2443-995E-5BF9A04D8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01495808"/>
        <c:axId val="-1601493760"/>
      </c:lineChart>
      <c:catAx>
        <c:axId val="-160149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601493760"/>
        <c:crosses val="autoZero"/>
        <c:auto val="1"/>
        <c:lblAlgn val="ctr"/>
        <c:lblOffset val="100"/>
        <c:noMultiLvlLbl val="0"/>
      </c:catAx>
      <c:valAx>
        <c:axId val="-16014937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60149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42730865538397"/>
          <c:y val="0.63225734842846104"/>
          <c:w val="0.39157269134461598"/>
          <c:h val="0.271937948055000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89500306715"/>
          <c:y val="6.1027931210091299E-2"/>
          <c:w val="0.87359962188634499"/>
          <c:h val="0.84714276387093401"/>
        </c:manualLayout>
      </c:layout>
      <c:lineChart>
        <c:grouping val="standard"/>
        <c:varyColors val="0"/>
        <c:ser>
          <c:idx val="0"/>
          <c:order val="0"/>
          <c:tx>
            <c:strRef>
              <c:f>Michigan!$R$145</c:f>
              <c:strCache>
                <c:ptCount val="1"/>
                <c:pt idx="0">
                  <c:v>National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numRef>
              <c:f>Michigan!$Q$146:$Q$152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Michigan!$R$146:$R$151</c:f>
              <c:numCache>
                <c:formatCode>0.0%</c:formatCode>
                <c:ptCount val="6"/>
                <c:pt idx="0">
                  <c:v>0.61927317906507218</c:v>
                </c:pt>
                <c:pt idx="1">
                  <c:v>0.63297085129657038</c:v>
                </c:pt>
                <c:pt idx="2">
                  <c:v>0.62534404313879688</c:v>
                </c:pt>
                <c:pt idx="3">
                  <c:v>0.62879424675445972</c:v>
                </c:pt>
                <c:pt idx="4">
                  <c:v>0.63100000000000001</c:v>
                </c:pt>
                <c:pt idx="5">
                  <c:v>0.622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4A-5244-86D6-5A06D74EAD47}"/>
            </c:ext>
          </c:extLst>
        </c:ser>
        <c:ser>
          <c:idx val="1"/>
          <c:order val="1"/>
          <c:tx>
            <c:strRef>
              <c:f>Michigan!$S$145</c:f>
              <c:strCache>
                <c:ptCount val="1"/>
                <c:pt idx="0">
                  <c:v>Michigan</c:v>
                </c:pt>
              </c:strCache>
            </c:strRef>
          </c:tx>
          <c:spPr>
            <a:ln>
              <a:solidFill>
                <a:srgbClr val="D70202"/>
              </a:solidFill>
            </a:ln>
          </c:spPr>
          <c:marker>
            <c:spPr>
              <a:solidFill>
                <a:srgbClr val="D70202"/>
              </a:solidFill>
              <a:ln>
                <a:solidFill>
                  <a:srgbClr val="D70202"/>
                </a:solidFill>
              </a:ln>
            </c:spPr>
          </c:marker>
          <c:cat>
            <c:numRef>
              <c:f>Michigan!$Q$146:$Q$152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Michigan!$S$146:$S$151</c:f>
              <c:numCache>
                <c:formatCode>0.0%</c:formatCode>
                <c:ptCount val="6"/>
                <c:pt idx="0">
                  <c:v>0.6619718309859155</c:v>
                </c:pt>
                <c:pt idx="1">
                  <c:v>0.66797488226059654</c:v>
                </c:pt>
                <c:pt idx="2">
                  <c:v>0.66307789740341994</c:v>
                </c:pt>
                <c:pt idx="3">
                  <c:v>0.66438356164383561</c:v>
                </c:pt>
                <c:pt idx="4">
                  <c:v>0.68476621417797889</c:v>
                </c:pt>
                <c:pt idx="5">
                  <c:v>0.66517412935323383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4A-5244-86D6-5A06D74EAD47}"/>
            </c:ext>
          </c:extLst>
        </c:ser>
        <c:ser>
          <c:idx val="2"/>
          <c:order val="2"/>
          <c:tx>
            <c:strRef>
              <c:f>Michigan!$T$145</c:f>
              <c:strCache>
                <c:ptCount val="1"/>
                <c:pt idx="0">
                  <c:v>Michigan Goal</c:v>
                </c:pt>
              </c:strCache>
            </c:strRef>
          </c:tx>
          <c:spPr>
            <a:ln>
              <a:noFill/>
            </a:ln>
          </c:spPr>
          <c:marker>
            <c:symbol val="dot"/>
            <c:size val="5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Michigan!$Q$146:$Q$152</c:f>
              <c:numCache>
                <c:formatCode>General</c:formatCode>
                <c:ptCount val="7"/>
                <c:pt idx="0">
                  <c:v>2014</c:v>
                </c:pt>
                <c:pt idx="1">
                  <c:v>2105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Michigan!$T$146:$T$152</c:f>
              <c:numCache>
                <c:formatCode>General</c:formatCode>
                <c:ptCount val="7"/>
                <c:pt idx="6" formatCode="0.0%">
                  <c:v>0.55000000000000004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4A-5244-86D6-5A06D74EA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02067104"/>
        <c:axId val="-1602065056"/>
      </c:lineChart>
      <c:catAx>
        <c:axId val="-160206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602065056"/>
        <c:crosses val="autoZero"/>
        <c:auto val="1"/>
        <c:lblAlgn val="ctr"/>
        <c:lblOffset val="100"/>
        <c:noMultiLvlLbl val="0"/>
      </c:catAx>
      <c:valAx>
        <c:axId val="-16020650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60206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799308132460404"/>
          <c:y val="0.62573197518336299"/>
          <c:w val="0.39157269134461598"/>
          <c:h val="0.271937948055000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46585798901"/>
          <c:y val="5.7535791554507699E-2"/>
          <c:w val="0.79015250563786299"/>
          <c:h val="0.80505928504119995"/>
        </c:manualLayout>
      </c:layout>
      <c:lineChart>
        <c:grouping val="standard"/>
        <c:varyColors val="0"/>
        <c:ser>
          <c:idx val="0"/>
          <c:order val="0"/>
          <c:tx>
            <c:strRef>
              <c:f>Michigan!$AD$5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Michigan!$AE$4:$AH$4</c:f>
              <c:strCache>
                <c:ptCount val="4"/>
                <c:pt idx="0">
                  <c:v>ROSC</c:v>
                </c:pt>
                <c:pt idx="1">
                  <c:v>Admission </c:v>
                </c:pt>
                <c:pt idx="2">
                  <c:v>Discharge</c:v>
                </c:pt>
                <c:pt idx="3">
                  <c:v>CPC 1/2</c:v>
                </c:pt>
              </c:strCache>
            </c:strRef>
          </c:cat>
          <c:val>
            <c:numRef>
              <c:f>Michigan!$AE$5:$AH$5</c:f>
              <c:numCache>
                <c:formatCode>0.0%</c:formatCode>
                <c:ptCount val="4"/>
                <c:pt idx="0">
                  <c:v>0.26259289843104872</c:v>
                </c:pt>
                <c:pt idx="1">
                  <c:v>0.23393739703459637</c:v>
                </c:pt>
                <c:pt idx="2">
                  <c:v>7.907742998352553E-2</c:v>
                </c:pt>
                <c:pt idx="3">
                  <c:v>6.2191103789126852E-2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DE-BB4A-9053-1FD4262A07F0}"/>
            </c:ext>
          </c:extLst>
        </c:ser>
        <c:ser>
          <c:idx val="2"/>
          <c:order val="1"/>
          <c:tx>
            <c:strRef>
              <c:f>Michigan!$AD$10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rgbClr val="D70202"/>
              </a:solidFill>
            </a:ln>
          </c:spPr>
          <c:marker>
            <c:spPr>
              <a:solidFill>
                <a:srgbClr val="D70202"/>
              </a:solidFill>
              <a:ln>
                <a:solidFill>
                  <a:srgbClr val="D70202"/>
                </a:solidFill>
              </a:ln>
            </c:spPr>
          </c:marker>
          <c:cat>
            <c:strRef>
              <c:f>Michigan!$AE$4:$AH$4</c:f>
              <c:strCache>
                <c:ptCount val="4"/>
                <c:pt idx="0">
                  <c:v>ROSC</c:v>
                </c:pt>
                <c:pt idx="1">
                  <c:v>Admission </c:v>
                </c:pt>
                <c:pt idx="2">
                  <c:v>Discharge</c:v>
                </c:pt>
                <c:pt idx="3">
                  <c:v>CPC 1/2</c:v>
                </c:pt>
              </c:strCache>
            </c:strRef>
          </c:cat>
          <c:val>
            <c:numRef>
              <c:f>Michigan!$AE$10:$AH$10</c:f>
              <c:numCache>
                <c:formatCode>0.0%</c:formatCode>
                <c:ptCount val="4"/>
                <c:pt idx="0">
                  <c:v>0.29713989905526078</c:v>
                </c:pt>
                <c:pt idx="1">
                  <c:v>0.26012682800569431</c:v>
                </c:pt>
                <c:pt idx="2">
                  <c:v>8.70971916655882E-2</c:v>
                </c:pt>
                <c:pt idx="3">
                  <c:v>7.1049566455286664E-2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DE-BB4A-9053-1FD4262A07F0}"/>
            </c:ext>
          </c:extLst>
        </c:ser>
        <c:ser>
          <c:idx val="6"/>
          <c:order val="2"/>
          <c:tx>
            <c:strRef>
              <c:f>Michigan!$AD$11</c:f>
              <c:strCache>
                <c:ptCount val="1"/>
                <c:pt idx="0">
                  <c:v>2020 Goal</c:v>
                </c:pt>
              </c:strCache>
            </c:strRef>
          </c:tx>
          <c:spPr>
            <a:ln>
              <a:solidFill>
                <a:srgbClr val="01B203"/>
              </a:solidFill>
            </a:ln>
          </c:spPr>
          <c:marker>
            <c:spPr>
              <a:solidFill>
                <a:srgbClr val="01B203"/>
              </a:solidFill>
              <a:ln>
                <a:solidFill>
                  <a:srgbClr val="01B203"/>
                </a:solidFill>
              </a:ln>
            </c:spPr>
          </c:marker>
          <c:cat>
            <c:strRef>
              <c:f>Michigan!$AE$4:$AH$4</c:f>
              <c:strCache>
                <c:ptCount val="4"/>
                <c:pt idx="0">
                  <c:v>ROSC</c:v>
                </c:pt>
                <c:pt idx="1">
                  <c:v>Admission </c:v>
                </c:pt>
                <c:pt idx="2">
                  <c:v>Discharge</c:v>
                </c:pt>
                <c:pt idx="3">
                  <c:v>CPC 1/2</c:v>
                </c:pt>
              </c:strCache>
            </c:strRef>
          </c:cat>
          <c:val>
            <c:numRef>
              <c:f>Michigan!$AE$11:$AH$11</c:f>
              <c:numCache>
                <c:formatCode>0.0%</c:formatCode>
                <c:ptCount val="4"/>
                <c:pt idx="0">
                  <c:v>0.37</c:v>
                </c:pt>
                <c:pt idx="1">
                  <c:v>0.35</c:v>
                </c:pt>
                <c:pt idx="2">
                  <c:v>0.158</c:v>
                </c:pt>
                <c:pt idx="3">
                  <c:v>0.124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DE-BB4A-9053-1FD4262A0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79370672"/>
        <c:axId val="-1679369312"/>
      </c:lineChart>
      <c:catAx>
        <c:axId val="-167937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679369312"/>
        <c:crosses val="autoZero"/>
        <c:auto val="1"/>
        <c:lblAlgn val="ctr"/>
        <c:lblOffset val="100"/>
        <c:noMultiLvlLbl val="0"/>
      </c:catAx>
      <c:valAx>
        <c:axId val="-167936931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-1679370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69886559305218"/>
          <c:y val="5.5105663868375052E-2"/>
          <c:w val="0.24669898723014316"/>
          <c:h val="0.318312326693687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6T08:40:21.697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13910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365BDA2C-56E4-DF42-AC22-F014C0142E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CAF82628-D6AF-BE4C-AF50-460CA8B3D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A52C5A10-5C85-3744-90ED-AEE1184AD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8BD8D8-49C2-3144-8D49-2B6DBB8DC6AB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1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5836BEBC-414C-584A-AD4C-B2361E67D6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2B5ABD54-4210-244D-A0F2-F6176821E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B7BF63E2-8E56-7D48-A7A5-D51D0C2D7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B031C9-45C1-7248-B4C9-5143A3B77245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2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A4B561E9-A734-F741-9C8B-199621496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37B2CC93-A136-B149-8C4D-B58923652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ROSC is defined as the restoration of a palpable pulse or a measurable blood pressure (for 20 minutes consecutive minutes).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64B1243-9FE6-FB47-94F2-1B0A8121A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AE331E-C14D-1A44-947C-7559A889B604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5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50630852-54FB-204E-887F-E1F393368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8920E4B6-8C2D-6B4E-8586-20D04793F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5BC171FC-4BC7-554F-AFEB-D39E481E3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464E27-19C1-F749-A668-3113837B548A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3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3B4F4AB9-6928-A34B-B6FA-3F2E90C84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D2FD412D-8ABE-8040-9B37-8F583D5D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5097C90D-E7D9-8848-B8F1-6F94F8076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FFFA59-B405-0E4B-9803-E30F732FDD71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4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C0180FD9-5544-A840-A020-8D728D061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731AB6CB-F590-E94C-8BD3-A7D932FC9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This includes the out-of-hospital cardiac arrest patients that survived to hospital admission but did not survive to hospital discharge. 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694886DB-160F-0941-A7AC-0D4827DF9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CEBC62-E143-3B44-A9B4-1E63F005BDFC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66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557EF2-B173-814D-BB29-2EE97FC1C7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2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>
            <a:off x="-1" y="-1"/>
            <a:ext cx="9145589" cy="6856415"/>
            <a:chOff x="0" y="0"/>
            <a:chExt cx="9145587" cy="6856413"/>
          </a:xfrm>
        </p:grpSpPr>
        <p:sp>
          <p:nvSpPr>
            <p:cNvPr id="11" name="Shape 11"/>
            <p:cNvSpPr/>
            <p:nvPr/>
          </p:nvSpPr>
          <p:spPr>
            <a:xfrm>
              <a:off x="0" y="19049"/>
              <a:ext cx="9140826" cy="519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6538" y="-1"/>
              <a:ext cx="8904287" cy="51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-1" y="5449888"/>
              <a:ext cx="641032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410325" y="5678488"/>
              <a:ext cx="2730501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-1" y="5915025"/>
              <a:ext cx="7594601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7594600" y="5876925"/>
              <a:ext cx="1546226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5745162" y="6056313"/>
              <a:ext cx="3395663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6303963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328987" y="6418263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6911975" y="6142038"/>
              <a:ext cx="2228850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7985125" y="5002213"/>
              <a:ext cx="115570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0" y="2359025"/>
              <a:ext cx="7985126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7985125" y="4840287"/>
              <a:ext cx="1155700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1454150"/>
              <a:ext cx="7985126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641725" y="-1"/>
              <a:ext cx="5014913" cy="432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8628062" y="4289425"/>
              <a:ext cx="512763" cy="47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694737" y="4108450"/>
              <a:ext cx="446088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3895725" y="0"/>
              <a:ext cx="4951413" cy="42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8931275" y="4022725"/>
              <a:ext cx="2095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940300" y="0"/>
              <a:ext cx="3990975" cy="402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537200" y="0"/>
              <a:ext cx="3489325" cy="39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9007475" y="3927475"/>
              <a:ext cx="1333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8894762" y="1349375"/>
              <a:ext cx="246063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8107362" y="-1"/>
              <a:ext cx="909638" cy="165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8589962" y="-1"/>
              <a:ext cx="541338" cy="126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9045575" y="1036637"/>
              <a:ext cx="95250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3175" y="2541587"/>
              <a:ext cx="9131301" cy="29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9132887" y="55276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175" y="3416300"/>
              <a:ext cx="9131301" cy="21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175" y="5043487"/>
              <a:ext cx="9131301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058987" y="-1"/>
              <a:ext cx="7075488" cy="504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272087" y="-1"/>
              <a:ext cx="3862388" cy="414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6270625" y="-1"/>
              <a:ext cx="2863851" cy="391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7173912" y="0"/>
              <a:ext cx="1960564" cy="32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451725" y="0"/>
              <a:ext cx="1682750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7907337" y="0"/>
              <a:ext cx="1227138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-1" y="2590800"/>
              <a:ext cx="9140826" cy="2949576"/>
              <a:chOff x="0" y="0"/>
              <a:chExt cx="9140825" cy="2949575"/>
            </a:xfrm>
          </p:grpSpPr>
          <p:sp>
            <p:nvSpPr>
              <p:cNvPr id="47" name="Shape 47"/>
              <p:cNvSpPr/>
              <p:nvPr/>
            </p:nvSpPr>
            <p:spPr>
              <a:xfrm>
                <a:off x="-1" y="0"/>
                <a:ext cx="5826126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5788025" y="1846262"/>
                <a:ext cx="3352800" cy="11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SzTx/>
              <a:buNone/>
              <a:defRPr sz="3600"/>
            </a:lvl1pPr>
            <a:lvl2pPr marL="824592" indent="-367392" algn="ctr">
              <a:spcBef>
                <a:spcPts val="800"/>
              </a:spcBef>
              <a:defRPr sz="3600"/>
            </a:lvl2pPr>
            <a:lvl3pPr marL="1257300" indent="-342900" algn="ctr">
              <a:spcBef>
                <a:spcPts val="800"/>
              </a:spcBef>
              <a:buBlip>
                <a:blip r:embed="rId2"/>
              </a:buBlip>
              <a:defRPr sz="3600"/>
            </a:lvl3pPr>
            <a:lvl4pPr marL="1783079" indent="-411479" algn="ctr">
              <a:spcBef>
                <a:spcPts val="800"/>
              </a:spcBef>
              <a:defRPr sz="3600"/>
            </a:lvl4pPr>
            <a:lvl5pPr marL="2240279" indent="-411479" algn="ctr">
              <a:spcBef>
                <a:spcPts val="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32" name="Shape 13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6629400" y="277813"/>
            <a:ext cx="2057400" cy="585311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457200" y="277813"/>
            <a:ext cx="6019800" cy="585311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457200" y="277813"/>
            <a:ext cx="8229600" cy="585311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0" y="0"/>
            <a:ext cx="9144000" cy="1412271"/>
          </a:xfrm>
          <a:prstGeom prst="rect">
            <a:avLst/>
          </a:prstGeom>
          <a:solidFill>
            <a:srgbClr val="4B4D4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0" y="-1"/>
            <a:ext cx="9144000" cy="1247616"/>
          </a:xfrm>
          <a:prstGeom prst="rect">
            <a:avLst/>
          </a:prstGeom>
          <a:solidFill>
            <a:srgbClr val="E72564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8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119" y="5757469"/>
            <a:ext cx="1752601" cy="110053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0" y="-1"/>
            <a:ext cx="9144000" cy="775097"/>
          </a:xfrm>
          <a:prstGeom prst="rect">
            <a:avLst/>
          </a:prstGeom>
          <a:solidFill>
            <a:srgbClr val="4B4D4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0" y="1"/>
            <a:ext cx="9144000" cy="635459"/>
          </a:xfrm>
          <a:prstGeom prst="rect">
            <a:avLst/>
          </a:prstGeom>
          <a:solidFill>
            <a:srgbClr val="E72564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0" y="0"/>
            <a:ext cx="9144000" cy="71214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xfrm>
            <a:off x="1143000" y="5265216"/>
            <a:ext cx="6858000" cy="1422332"/>
          </a:xfrm>
          <a:prstGeom prst="rect">
            <a:avLst/>
          </a:prstGeom>
        </p:spPr>
        <p:txBody>
          <a:bodyPr anchor="ctr"/>
          <a:lstStyle>
            <a:lvl1pPr marL="0" indent="0" algn="ctr" defTabSz="685800">
              <a:lnSpc>
                <a:spcPct val="90000"/>
              </a:lnSpc>
              <a:buSzTx/>
              <a:buNone/>
              <a:defRPr sz="2000">
                <a:solidFill>
                  <a:srgbClr val="4A4D4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342900" algn="ctr" defTabSz="685800">
              <a:lnSpc>
                <a:spcPct val="90000"/>
              </a:lnSpc>
              <a:buSzTx/>
              <a:buNone/>
              <a:defRPr sz="2000">
                <a:solidFill>
                  <a:srgbClr val="4A4D4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685800" algn="ctr" defTabSz="685800">
              <a:lnSpc>
                <a:spcPct val="90000"/>
              </a:lnSpc>
              <a:buSzTx/>
              <a:buNone/>
              <a:defRPr sz="2000">
                <a:solidFill>
                  <a:srgbClr val="4A4D4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028700" algn="ctr" defTabSz="685800">
              <a:lnSpc>
                <a:spcPct val="90000"/>
              </a:lnSpc>
              <a:buSzTx/>
              <a:buNone/>
              <a:defRPr sz="2000">
                <a:solidFill>
                  <a:srgbClr val="4A4D4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371600" algn="ctr" defTabSz="685800">
              <a:lnSpc>
                <a:spcPct val="90000"/>
              </a:lnSpc>
              <a:buSzTx/>
              <a:buNone/>
              <a:defRPr sz="2000">
                <a:solidFill>
                  <a:srgbClr val="4A4D4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pic>
        <p:nvPicPr>
          <p:cNvPr id="192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98" y="516158"/>
            <a:ext cx="8104004" cy="254199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28650" y="3792558"/>
            <a:ext cx="7886700" cy="868252"/>
          </a:xfrm>
          <a:prstGeom prst="rect">
            <a:avLst/>
          </a:prstGeom>
        </p:spPr>
        <p:txBody>
          <a:bodyPr/>
          <a:lstStyle>
            <a:lvl1pPr defTabSz="685800">
              <a:lnSpc>
                <a:spcPct val="90000"/>
              </a:lnSpc>
              <a:defRPr sz="3600">
                <a:solidFill>
                  <a:srgbClr val="4B4D4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3"/>
          </p:nvPr>
        </p:nvSpPr>
        <p:spPr>
          <a:xfrm>
            <a:off x="1616074" y="4482641"/>
            <a:ext cx="5983290" cy="642939"/>
          </a:xfrm>
          <a:prstGeom prst="rect">
            <a:avLst/>
          </a:prstGeom>
        </p:spPr>
        <p:txBody>
          <a:bodyPr anchor="ctr"/>
          <a:lstStyle/>
          <a:p>
            <a:pPr marL="171450" indent="-171450" algn="ctr" defTabSz="685800">
              <a:lnSpc>
                <a:spcPct val="90000"/>
              </a:lnSpc>
              <a:buSzTx/>
              <a:buNone/>
              <a:defRPr sz="2400">
                <a:solidFill>
                  <a:srgbClr val="4B4D4F"/>
                </a:solidFill>
                <a:effectLst/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291328" y="6429694"/>
            <a:ext cx="224023" cy="218441"/>
          </a:xfrm>
          <a:prstGeom prst="rect">
            <a:avLst/>
          </a:prstGeom>
        </p:spPr>
        <p:txBody>
          <a:bodyPr anchor="ctr"/>
          <a:lstStyle>
            <a:lvl1pPr defTabSz="4572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0" y="0"/>
            <a:ext cx="9144000" cy="1412271"/>
          </a:xfrm>
          <a:prstGeom prst="rect">
            <a:avLst/>
          </a:prstGeom>
          <a:solidFill>
            <a:srgbClr val="4B4D4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0" y="-1"/>
            <a:ext cx="9144000" cy="1247616"/>
          </a:xfrm>
          <a:prstGeom prst="rect">
            <a:avLst/>
          </a:prstGeom>
          <a:solidFill>
            <a:srgbClr val="E72564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04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119" y="5757469"/>
            <a:ext cx="1752601" cy="110053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628650" y="201778"/>
            <a:ext cx="7886700" cy="868252"/>
          </a:xfrm>
          <a:prstGeom prst="rect">
            <a:avLst/>
          </a:prstGeom>
        </p:spPr>
        <p:txBody>
          <a:bodyPr/>
          <a:lstStyle>
            <a:lvl1pPr algn="l" defTabSz="685800">
              <a:lnSpc>
                <a:spcPct val="90000"/>
              </a:lnSpc>
              <a:defRPr sz="36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628650" y="1561675"/>
            <a:ext cx="7886700" cy="4351339"/>
          </a:xfrm>
          <a:prstGeom prst="rect">
            <a:avLst/>
          </a:prstGeom>
        </p:spPr>
        <p:txBody>
          <a:bodyPr/>
          <a:lstStyle>
            <a:lvl1pPr marL="171450" indent="-171450" defTabSz="685800">
              <a:lnSpc>
                <a:spcPct val="90000"/>
              </a:lnSpc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542925" indent="-200025" defTabSz="685800">
              <a:lnSpc>
                <a:spcPct val="90000"/>
              </a:lnSpc>
              <a:buFont typeface="Arial"/>
              <a:buChar char="•"/>
              <a:defRPr sz="21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925830" indent="-240030" defTabSz="685800">
              <a:lnSpc>
                <a:spcPct val="90000"/>
              </a:lnSpc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305657" indent="-276957" defTabSz="685800">
              <a:lnSpc>
                <a:spcPct val="90000"/>
              </a:lnSpc>
              <a:buFont typeface="Arial"/>
              <a:buChar char="•"/>
              <a:defRPr sz="21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1648557" indent="-276957" defTabSz="685800">
              <a:lnSpc>
                <a:spcPct val="90000"/>
              </a:lnSpc>
              <a:buSzPct val="100000"/>
              <a:buFont typeface="Arial"/>
              <a:buChar char="•"/>
              <a:defRPr sz="21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xfrm>
            <a:off x="8291328" y="6429694"/>
            <a:ext cx="224023" cy="218441"/>
          </a:xfrm>
          <a:prstGeom prst="rect">
            <a:avLst/>
          </a:prstGeom>
        </p:spPr>
        <p:txBody>
          <a:bodyPr anchor="ctr"/>
          <a:lstStyle>
            <a:lvl1pPr defTabSz="4572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SzTx/>
              <a:buNone/>
              <a:defRPr sz="3600"/>
            </a:lvl1pPr>
            <a:lvl2pPr marL="824592" indent="-367392" algn="ctr">
              <a:spcBef>
                <a:spcPts val="800"/>
              </a:spcBef>
              <a:defRPr sz="3600"/>
            </a:lvl2pPr>
            <a:lvl3pPr marL="1257300" indent="-342900" algn="ctr">
              <a:spcBef>
                <a:spcPts val="800"/>
              </a:spcBef>
              <a:buBlip>
                <a:blip r:embed="rId2"/>
              </a:buBlip>
              <a:defRPr sz="3600"/>
            </a:lvl3pPr>
            <a:lvl4pPr marL="1783079" indent="-411479" algn="ctr">
              <a:spcBef>
                <a:spcPts val="800"/>
              </a:spcBef>
              <a:defRPr sz="3600"/>
            </a:lvl4pPr>
            <a:lvl5pPr marL="2240279" indent="-411479" algn="ctr">
              <a:spcBef>
                <a:spcPts val="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Blip>
                <a:blip r:embed="rId2"/>
              </a:buBlip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buBlip>
                <a:blip r:embed="rId3"/>
              </a:buBlip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buBlip>
                <a:blip r:embed="rId4"/>
              </a:buBlip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buBlip>
                <a:blip r:embed="rId19"/>
              </a:buBlip>
            </a:lvl1pPr>
            <a:lvl3pPr>
              <a:buBlip>
                <a:blip r:embed="rId20"/>
              </a:buBlip>
            </a:lvl3pPr>
            <a:lvl5pPr>
              <a:buBlip>
                <a:blip r:embed="rId2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144" y="6436583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90000"/>
        <a:buFontTx/>
        <a:buBlip>
          <a:blip r:embed="rId19"/>
        </a:buBlip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90000"/>
        <a:buFontTx/>
        <a:buBlip>
          <a:blip r:embed="rId20"/>
        </a:buBlip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90000"/>
        <a:buFontTx/>
        <a:buBlip>
          <a:blip r:embed="rId21"/>
        </a:buBlip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90000"/>
        <a:buFontTx/>
        <a:buBlip>
          <a:blip r:embed="rId21"/>
        </a:buBlip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90000"/>
        <a:buFontTx/>
        <a:buBlip>
          <a:blip r:embed="rId21"/>
        </a:buBlip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90000"/>
        <a:buFontTx/>
        <a:buBlip>
          <a:blip r:embed="rId21"/>
        </a:buBlip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90000"/>
        <a:buFontTx/>
        <a:buBlip>
          <a:blip r:embed="rId21"/>
        </a:buBlip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kathysanderson.com/savemiheart/map800-5-18/countymap.htm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62667" y="5317045"/>
            <a:ext cx="5350933" cy="1405466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xfrm>
            <a:off x="2971800" y="6247845"/>
            <a:ext cx="3361267" cy="439148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, 2020</a:t>
            </a:r>
            <a:endParaRPr dirty="0"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2353734" y="5214693"/>
            <a:ext cx="4605867" cy="8682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effectLst/>
              </a:defRPr>
            </a:pPr>
            <a:r>
              <a:rPr sz="2400" dirty="0"/>
              <a:t>SaveMiHeart Conference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idx="13"/>
          </p:nvPr>
        </p:nvSpPr>
        <p:spPr>
          <a:xfrm>
            <a:off x="1548342" y="5740370"/>
            <a:ext cx="5983290" cy="75551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4B4D4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>
              <a:defRPr>
                <a:effectLst/>
              </a:defRPr>
            </a:pPr>
            <a:r>
              <a:rPr sz="2000" i="1" dirty="0"/>
              <a:t>Doubling Cardiac Arrest Survival by 2020</a:t>
            </a:r>
          </a:p>
        </p:txBody>
      </p:sp>
      <p:sp>
        <p:nvSpPr>
          <p:cNvPr id="5" name="Shape 217"/>
          <p:cNvSpPr txBox="1">
            <a:spLocks/>
          </p:cNvSpPr>
          <p:nvPr/>
        </p:nvSpPr>
        <p:spPr>
          <a:xfrm>
            <a:off x="205316" y="2856577"/>
            <a:ext cx="8786284" cy="1663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4B4D4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>
                <a:effectLst/>
              </a:defRPr>
            </a:pPr>
            <a:r>
              <a:rPr lang="en-US" b="1" i="1" dirty="0">
                <a:solidFill>
                  <a:schemeClr val="bg1"/>
                </a:solidFill>
                <a:effectLst/>
              </a:rPr>
              <a:t>2019 Progress Report</a:t>
            </a:r>
          </a:p>
          <a:p>
            <a:pPr>
              <a:defRPr>
                <a:effectLst/>
              </a:defRPr>
            </a:pPr>
            <a:endParaRPr lang="en-US" b="1" dirty="0">
              <a:effectLst/>
            </a:endParaRPr>
          </a:p>
        </p:txBody>
      </p:sp>
      <p:sp>
        <p:nvSpPr>
          <p:cNvPr id="6" name="Shape 217"/>
          <p:cNvSpPr txBox="1">
            <a:spLocks/>
          </p:cNvSpPr>
          <p:nvPr/>
        </p:nvSpPr>
        <p:spPr>
          <a:xfrm>
            <a:off x="1544686" y="3530177"/>
            <a:ext cx="6023871" cy="167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47500" lnSpcReduction="20000"/>
          </a:bodyPr>
          <a:lstStyle>
            <a:lvl1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4B4D4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lnSpc>
                <a:spcPct val="120000"/>
              </a:lnSpc>
              <a:defRPr>
                <a:effectLst/>
              </a:defRPr>
            </a:pPr>
            <a:endParaRPr lang="en-US" sz="4500" dirty="0">
              <a:effectLst/>
            </a:endParaRPr>
          </a:p>
          <a:p>
            <a:pPr>
              <a:lnSpc>
                <a:spcPct val="120000"/>
              </a:lnSpc>
              <a:defRPr>
                <a:effectLst/>
              </a:defRPr>
            </a:pPr>
            <a:r>
              <a:rPr lang="en-US" dirty="0">
                <a:effectLst/>
              </a:rPr>
              <a:t>Robert W. Neumar, MD, PhD</a:t>
            </a:r>
          </a:p>
          <a:p>
            <a:pPr>
              <a:lnSpc>
                <a:spcPct val="120000"/>
              </a:lnSpc>
              <a:defRPr>
                <a:effectLst/>
              </a:defRPr>
            </a:pPr>
            <a:r>
              <a:rPr lang="en-US" dirty="0">
                <a:effectLst/>
              </a:rPr>
              <a:t>President, </a:t>
            </a:r>
            <a:r>
              <a:rPr lang="en-US" dirty="0" err="1">
                <a:effectLst/>
              </a:rPr>
              <a:t>SaveMiHeart</a:t>
            </a:r>
            <a:endParaRPr lang="en-US" dirty="0">
              <a:effectLst/>
            </a:endParaRPr>
          </a:p>
          <a:p>
            <a:pPr>
              <a:lnSpc>
                <a:spcPct val="120000"/>
              </a:lnSpc>
              <a:defRPr>
                <a:effectLst/>
              </a:defRPr>
            </a:pPr>
            <a:r>
              <a:rPr lang="en-US" dirty="0">
                <a:effectLst/>
              </a:rPr>
              <a:t>Chair, Department of Emergency Medicine</a:t>
            </a:r>
          </a:p>
          <a:p>
            <a:pPr>
              <a:lnSpc>
                <a:spcPct val="120000"/>
              </a:lnSpc>
              <a:defRPr>
                <a:effectLst/>
              </a:defRPr>
            </a:pPr>
            <a:r>
              <a:rPr lang="en-US" dirty="0">
                <a:effectLst/>
              </a:rPr>
              <a:t>University of Michigan</a:t>
            </a:r>
          </a:p>
          <a:p>
            <a:pPr>
              <a:defRPr>
                <a:effectLst/>
              </a:defRPr>
            </a:pPr>
            <a:endParaRPr lang="en-US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2EC303-A265-D04C-921D-AFF63D44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0" y="3928293"/>
            <a:ext cx="1025236" cy="1025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A8F142-B14A-F94B-B049-391FF4378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32" y="4145889"/>
            <a:ext cx="658091" cy="4699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EF9C0D-E795-934A-906D-C3F15B76C73A}"/>
              </a:ext>
            </a:extLst>
          </p:cNvPr>
          <p:cNvSpPr txBox="1"/>
          <p:nvPr/>
        </p:nvSpPr>
        <p:spPr>
          <a:xfrm>
            <a:off x="6689027" y="4726773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neumar@umich.edu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095F8-5B88-0742-8429-89E6D682860A}"/>
              </a:ext>
            </a:extLst>
          </p:cNvPr>
          <p:cNvSpPr txBox="1"/>
          <p:nvPr/>
        </p:nvSpPr>
        <p:spPr>
          <a:xfrm>
            <a:off x="120677" y="4726773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neumar_robert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314827"/>
              </p:ext>
            </p:extLst>
          </p:nvPr>
        </p:nvGraphicFramePr>
        <p:xfrm>
          <a:off x="1860013" y="2150492"/>
          <a:ext cx="5008336" cy="402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152400" y="201779"/>
            <a:ext cx="8728364" cy="86825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>
                <a:effectLst/>
              </a:defRPr>
            </a:pPr>
            <a:r>
              <a:rPr lang="en-US" sz="3200" dirty="0"/>
              <a:t>2019 MI Survival to Hospital Discharge: </a:t>
            </a:r>
            <a:r>
              <a:rPr lang="en-US" sz="3200" b="1" dirty="0"/>
              <a:t>8.7%</a:t>
            </a:r>
            <a:br>
              <a:rPr lang="en-US" sz="3200" b="1" dirty="0"/>
            </a:br>
            <a:r>
              <a:rPr lang="en-US" sz="2000" dirty="0"/>
              <a:t>(Increased from 7.9% in 2014)</a:t>
            </a:r>
            <a:endParaRPr sz="2000" b="1" dirty="0"/>
          </a:p>
        </p:txBody>
      </p:sp>
      <p:sp>
        <p:nvSpPr>
          <p:cNvPr id="236" name="Shape 236"/>
          <p:cNvSpPr/>
          <p:nvPr/>
        </p:nvSpPr>
        <p:spPr>
          <a:xfrm>
            <a:off x="0" y="10604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dist="35921" dir="2700000" rotWithShape="0">
              <a:srgbClr val="FFFFFF"/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4-Point Star 6">
            <a:extLst>
              <a:ext uri="{FF2B5EF4-FFF2-40B4-BE49-F238E27FC236}">
                <a16:creationId xmlns:a16="http://schemas.microsoft.com/office/drawing/2014/main" id="{B1711E13-370F-9D48-8C97-13629D7C08B2}"/>
              </a:ext>
            </a:extLst>
          </p:cNvPr>
          <p:cNvSpPr/>
          <p:nvPr/>
        </p:nvSpPr>
        <p:spPr>
          <a:xfrm>
            <a:off x="6360880" y="2666183"/>
            <a:ext cx="318335" cy="318895"/>
          </a:xfrm>
          <a:prstGeom prst="star4">
            <a:avLst/>
          </a:prstGeom>
          <a:solidFill>
            <a:srgbClr val="008000"/>
          </a:solidFill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4-Point Star 7">
            <a:extLst>
              <a:ext uri="{FF2B5EF4-FFF2-40B4-BE49-F238E27FC236}">
                <a16:creationId xmlns:a16="http://schemas.microsoft.com/office/drawing/2014/main" id="{E91DB62C-2EE9-8A4F-941C-9B6D6CEF2610}"/>
              </a:ext>
            </a:extLst>
          </p:cNvPr>
          <p:cNvSpPr/>
          <p:nvPr/>
        </p:nvSpPr>
        <p:spPr>
          <a:xfrm>
            <a:off x="5067946" y="5470904"/>
            <a:ext cx="318335" cy="318895"/>
          </a:xfrm>
          <a:prstGeom prst="star4">
            <a:avLst/>
          </a:prstGeom>
          <a:solidFill>
            <a:srgbClr val="008000"/>
          </a:solidFill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9CB895-9A3A-5447-98A6-D95CC7AC8092}"/>
              </a:ext>
            </a:extLst>
          </p:cNvPr>
          <p:cNvSpPr txBox="1"/>
          <p:nvPr/>
        </p:nvSpPr>
        <p:spPr>
          <a:xfrm>
            <a:off x="3707387" y="1673104"/>
            <a:ext cx="161839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Survival Rate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0" name="Shape 235">
            <a:extLst>
              <a:ext uri="{FF2B5EF4-FFF2-40B4-BE49-F238E27FC236}">
                <a16:creationId xmlns:a16="http://schemas.microsoft.com/office/drawing/2014/main" id="{730FA227-B7CF-AF46-9233-C505D3459FE3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667658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091160"/>
              </p:ext>
            </p:extLst>
          </p:nvPr>
        </p:nvGraphicFramePr>
        <p:xfrm>
          <a:off x="1878702" y="2316813"/>
          <a:ext cx="5008336" cy="402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61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>
                <a:effectLst/>
              </a:defRPr>
            </a:pPr>
            <a:r>
              <a:rPr lang="en-US" sz="2800" dirty="0"/>
              <a:t>2019 MI Survival with Good Neurologic Function: </a:t>
            </a:r>
            <a:r>
              <a:rPr lang="en-US" sz="2800" b="1" dirty="0"/>
              <a:t>7.1%</a:t>
            </a:r>
            <a:br>
              <a:rPr lang="en-US" sz="3200" b="1" dirty="0"/>
            </a:br>
            <a:r>
              <a:rPr lang="en-US" sz="2000" dirty="0"/>
              <a:t>(Increased from 6.2% in 2014)</a:t>
            </a:r>
            <a:endParaRPr sz="2000" b="1" dirty="0"/>
          </a:p>
        </p:txBody>
      </p:sp>
      <p:sp>
        <p:nvSpPr>
          <p:cNvPr id="236" name="Shape 236"/>
          <p:cNvSpPr/>
          <p:nvPr/>
        </p:nvSpPr>
        <p:spPr>
          <a:xfrm>
            <a:off x="0" y="10604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dist="35921" dir="2700000" rotWithShape="0">
              <a:srgbClr val="FFFFFF"/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4-Point Star 6">
            <a:extLst>
              <a:ext uri="{FF2B5EF4-FFF2-40B4-BE49-F238E27FC236}">
                <a16:creationId xmlns:a16="http://schemas.microsoft.com/office/drawing/2014/main" id="{AE19BE15-5AF5-1D44-90ED-815E05022B9A}"/>
              </a:ext>
            </a:extLst>
          </p:cNvPr>
          <p:cNvSpPr/>
          <p:nvPr/>
        </p:nvSpPr>
        <p:spPr>
          <a:xfrm>
            <a:off x="6360880" y="2816759"/>
            <a:ext cx="318335" cy="318895"/>
          </a:xfrm>
          <a:prstGeom prst="star4">
            <a:avLst/>
          </a:prstGeom>
          <a:solidFill>
            <a:srgbClr val="008000"/>
          </a:solidFill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0" name="4-Point Star 9">
            <a:extLst>
              <a:ext uri="{FF2B5EF4-FFF2-40B4-BE49-F238E27FC236}">
                <a16:creationId xmlns:a16="http://schemas.microsoft.com/office/drawing/2014/main" id="{EA5A2C48-1259-7040-B0EC-49F317C73E7A}"/>
              </a:ext>
            </a:extLst>
          </p:cNvPr>
          <p:cNvSpPr/>
          <p:nvPr/>
        </p:nvSpPr>
        <p:spPr>
          <a:xfrm>
            <a:off x="5067946" y="5594888"/>
            <a:ext cx="318335" cy="318895"/>
          </a:xfrm>
          <a:prstGeom prst="star4">
            <a:avLst/>
          </a:prstGeom>
          <a:solidFill>
            <a:srgbClr val="008000"/>
          </a:solidFill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DD6679-B634-C140-A224-B4A663D3F24B}"/>
              </a:ext>
            </a:extLst>
          </p:cNvPr>
          <p:cNvSpPr txBox="1"/>
          <p:nvPr/>
        </p:nvSpPr>
        <p:spPr>
          <a:xfrm>
            <a:off x="1599410" y="1528593"/>
            <a:ext cx="663418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Survival with Good Neurologic Function Rate (CPC 1or 2)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3" name="Shape 235">
            <a:extLst>
              <a:ext uri="{FF2B5EF4-FFF2-40B4-BE49-F238E27FC236}">
                <a16:creationId xmlns:a16="http://schemas.microsoft.com/office/drawing/2014/main" id="{46134A64-0FF5-AB41-8D08-1F09B38E7368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588390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431546"/>
              </p:ext>
            </p:extLst>
          </p:nvPr>
        </p:nvGraphicFramePr>
        <p:xfrm>
          <a:off x="1790167" y="1942556"/>
          <a:ext cx="5008336" cy="402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628650" y="201779"/>
            <a:ext cx="7886700" cy="86825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>
                <a:effectLst/>
              </a:defRPr>
            </a:pPr>
            <a:r>
              <a:rPr lang="en-US" sz="3200" dirty="0"/>
              <a:t>2018 MI In-Hospital Mortality: </a:t>
            </a:r>
            <a:r>
              <a:rPr lang="en-US" sz="3200" b="1" dirty="0"/>
              <a:t>66.5%</a:t>
            </a:r>
            <a:br>
              <a:rPr lang="en-US" sz="3200" b="1" dirty="0"/>
            </a:br>
            <a:r>
              <a:rPr lang="en-US" sz="2200" dirty="0"/>
              <a:t>(Increased from 66.2% in 2014)</a:t>
            </a:r>
            <a:endParaRPr sz="2200" b="1" dirty="0"/>
          </a:p>
        </p:txBody>
      </p:sp>
      <p:sp>
        <p:nvSpPr>
          <p:cNvPr id="236" name="Shape 236"/>
          <p:cNvSpPr/>
          <p:nvPr/>
        </p:nvSpPr>
        <p:spPr>
          <a:xfrm>
            <a:off x="0" y="10604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dist="35921" dir="2700000" rotWithShape="0">
              <a:srgbClr val="FFFFFF"/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4-Point Star 9">
            <a:extLst>
              <a:ext uri="{FF2B5EF4-FFF2-40B4-BE49-F238E27FC236}">
                <a16:creationId xmlns:a16="http://schemas.microsoft.com/office/drawing/2014/main" id="{93DD3F6D-E0A1-6841-AFE2-3293549E3004}"/>
              </a:ext>
            </a:extLst>
          </p:cNvPr>
          <p:cNvSpPr/>
          <p:nvPr/>
        </p:nvSpPr>
        <p:spPr>
          <a:xfrm>
            <a:off x="6298762" y="3095578"/>
            <a:ext cx="318335" cy="318895"/>
          </a:xfrm>
          <a:prstGeom prst="star4">
            <a:avLst/>
          </a:prstGeom>
          <a:solidFill>
            <a:srgbClr val="008000"/>
          </a:solidFill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4-Point Star 11">
            <a:extLst>
              <a:ext uri="{FF2B5EF4-FFF2-40B4-BE49-F238E27FC236}">
                <a16:creationId xmlns:a16="http://schemas.microsoft.com/office/drawing/2014/main" id="{50F94C8B-930D-6C42-9374-40564FC60EE5}"/>
              </a:ext>
            </a:extLst>
          </p:cNvPr>
          <p:cNvSpPr/>
          <p:nvPr/>
        </p:nvSpPr>
        <p:spPr>
          <a:xfrm>
            <a:off x="4903100" y="5218236"/>
            <a:ext cx="318335" cy="318895"/>
          </a:xfrm>
          <a:prstGeom prst="star4">
            <a:avLst/>
          </a:prstGeom>
          <a:solidFill>
            <a:srgbClr val="008000"/>
          </a:solidFill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04DD5C-99E6-724B-8ED8-BCF2D9A473D4}"/>
              </a:ext>
            </a:extLst>
          </p:cNvPr>
          <p:cNvSpPr txBox="1"/>
          <p:nvPr/>
        </p:nvSpPr>
        <p:spPr>
          <a:xfrm>
            <a:off x="2878749" y="1519014"/>
            <a:ext cx="296972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In-Hospital Mortality Rate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1" name="Shape 235">
            <a:extLst>
              <a:ext uri="{FF2B5EF4-FFF2-40B4-BE49-F238E27FC236}">
                <a16:creationId xmlns:a16="http://schemas.microsoft.com/office/drawing/2014/main" id="{9672D518-72F5-4D45-AB26-5BB98EE8F930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069421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628650" y="201779"/>
            <a:ext cx="7886700" cy="868251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effectLst/>
              </a:defRPr>
            </a:pPr>
            <a:r>
              <a:rPr lang="en-US" dirty="0"/>
              <a:t>Michigan Chain of Survival</a:t>
            </a:r>
            <a:endParaRPr sz="2000" dirty="0"/>
          </a:p>
        </p:txBody>
      </p:sp>
      <p:sp>
        <p:nvSpPr>
          <p:cNvPr id="236" name="Shape 236"/>
          <p:cNvSpPr/>
          <p:nvPr/>
        </p:nvSpPr>
        <p:spPr>
          <a:xfrm>
            <a:off x="0" y="10604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dist="35921" dir="2700000" rotWithShape="0">
              <a:srgbClr val="FFFFFF"/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235">
            <a:extLst>
              <a:ext uri="{FF2B5EF4-FFF2-40B4-BE49-F238E27FC236}">
                <a16:creationId xmlns:a16="http://schemas.microsoft.com/office/drawing/2014/main" id="{2D2DE44C-21AE-0942-86DF-57A6C154E91E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188676"/>
              </p:ext>
            </p:extLst>
          </p:nvPr>
        </p:nvGraphicFramePr>
        <p:xfrm>
          <a:off x="1316567" y="1722065"/>
          <a:ext cx="6379633" cy="4069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756962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759854" y="201779"/>
            <a:ext cx="7755495" cy="868251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effectLst/>
              </a:defRPr>
            </a:pPr>
            <a:r>
              <a:rPr lang="en-US" dirty="0" err="1"/>
              <a:t>SaveMiHeart</a:t>
            </a:r>
            <a:r>
              <a:rPr lang="en-US" dirty="0"/>
              <a:t> Dashboard: 2019</a:t>
            </a:r>
            <a:endParaRPr sz="2000" dirty="0"/>
          </a:p>
        </p:txBody>
      </p:sp>
      <p:sp>
        <p:nvSpPr>
          <p:cNvPr id="236" name="Shape 236"/>
          <p:cNvSpPr/>
          <p:nvPr/>
        </p:nvSpPr>
        <p:spPr>
          <a:xfrm>
            <a:off x="0" y="10604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dist="35921" dir="2700000" rotWithShape="0">
              <a:srgbClr val="FFFFFF"/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275689"/>
              </p:ext>
            </p:extLst>
          </p:nvPr>
        </p:nvGraphicFramePr>
        <p:xfrm>
          <a:off x="1468272" y="1647324"/>
          <a:ext cx="5999798" cy="459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Document" r:id="rId3" imgW="5626100" imgH="4305300" progId="Word.Document.12">
                  <p:embed/>
                </p:oleObj>
              </mc:Choice>
              <mc:Fallback>
                <p:oleObj name="Document" r:id="rId3" imgW="5626100" imgH="430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8272" y="1647324"/>
                        <a:ext cx="5999798" cy="4591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6584924" y="2150533"/>
            <a:ext cx="406400" cy="389466"/>
          </a:xfrm>
          <a:prstGeom prst="ellipse">
            <a:avLst/>
          </a:prstGeom>
          <a:solidFill>
            <a:srgbClr val="FFFF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4924" y="2743198"/>
            <a:ext cx="406400" cy="389466"/>
          </a:xfrm>
          <a:prstGeom prst="ellipse">
            <a:avLst/>
          </a:prstGeom>
          <a:solidFill>
            <a:srgbClr val="01B203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84924" y="3285064"/>
            <a:ext cx="406400" cy="389466"/>
          </a:xfrm>
          <a:prstGeom prst="ellipse">
            <a:avLst/>
          </a:prstGeom>
          <a:solidFill>
            <a:srgbClr val="FFFF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84924" y="3843863"/>
            <a:ext cx="406400" cy="389466"/>
          </a:xfrm>
          <a:prstGeom prst="ellipse">
            <a:avLst/>
          </a:prstGeom>
          <a:solidFill>
            <a:srgbClr val="FFFF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84924" y="4385729"/>
            <a:ext cx="406400" cy="389466"/>
          </a:xfrm>
          <a:prstGeom prst="ellipse">
            <a:avLst/>
          </a:prstGeom>
          <a:solidFill>
            <a:srgbClr val="FFFF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84924" y="4944528"/>
            <a:ext cx="406400" cy="389466"/>
          </a:xfrm>
          <a:prstGeom prst="ellipse">
            <a:avLst/>
          </a:prstGeom>
          <a:solidFill>
            <a:srgbClr val="FFFF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84924" y="5537193"/>
            <a:ext cx="406400" cy="389466"/>
          </a:xfrm>
          <a:prstGeom prst="ellipse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0983" y="6238364"/>
            <a:ext cx="472727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Only 1 year left to reach</a:t>
            </a:r>
            <a:r>
              <a:rPr kumimoji="0" lang="en-US" sz="2000" b="1" i="1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goal by 2020</a:t>
            </a:r>
            <a:endParaRPr kumimoji="0" lang="en-US" sz="2000" b="1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" name="Shape 235">
            <a:extLst>
              <a:ext uri="{FF2B5EF4-FFF2-40B4-BE49-F238E27FC236}">
                <a16:creationId xmlns:a16="http://schemas.microsoft.com/office/drawing/2014/main" id="{D1E03279-42D0-2E4A-B46B-5D6E121B4218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94821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759854" y="201779"/>
            <a:ext cx="7755495" cy="868251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effectLst/>
              </a:defRPr>
            </a:pPr>
            <a:r>
              <a:rPr lang="en-US" dirty="0" err="1"/>
              <a:t>SaveMiHeart</a:t>
            </a:r>
            <a:r>
              <a:rPr lang="en-US" dirty="0"/>
              <a:t> Impact: 2019</a:t>
            </a:r>
            <a:endParaRPr sz="2000" dirty="0"/>
          </a:p>
        </p:txBody>
      </p:sp>
      <p:sp>
        <p:nvSpPr>
          <p:cNvPr id="236" name="Shape 236"/>
          <p:cNvSpPr/>
          <p:nvPr/>
        </p:nvSpPr>
        <p:spPr>
          <a:xfrm>
            <a:off x="0" y="10604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dist="35921" dir="2700000" rotWithShape="0">
              <a:srgbClr val="FFFFFF"/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1590E5-A50A-3B41-8389-650E3FA1F3D2}"/>
              </a:ext>
            </a:extLst>
          </p:cNvPr>
          <p:cNvSpPr txBox="1"/>
          <p:nvPr/>
        </p:nvSpPr>
        <p:spPr>
          <a:xfrm>
            <a:off x="616394" y="1866711"/>
            <a:ext cx="789895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spc="0" normalizeH="0" baseline="0" dirty="0">
                <a:ln>
                  <a:noFill/>
                </a:ln>
                <a:solidFill>
                  <a:srgbClr val="00008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549 Survivors with Good Neurologic Function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D0D64D-7181-C343-8984-E26D18EF8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14" y="2596305"/>
            <a:ext cx="5106785" cy="3404523"/>
          </a:xfrm>
          <a:prstGeom prst="rect">
            <a:avLst/>
          </a:prstGeom>
        </p:spPr>
      </p:pic>
      <p:sp>
        <p:nvSpPr>
          <p:cNvPr id="7" name="Shape 235">
            <a:extLst>
              <a:ext uri="{FF2B5EF4-FFF2-40B4-BE49-F238E27FC236}">
                <a16:creationId xmlns:a16="http://schemas.microsoft.com/office/drawing/2014/main" id="{A8A9C82F-02E9-5249-B7C5-F0AFF9E52971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95B34-2B49-6243-A6E8-483DD63066DD}"/>
              </a:ext>
            </a:extLst>
          </p:cNvPr>
          <p:cNvSpPr txBox="1"/>
          <p:nvPr/>
        </p:nvSpPr>
        <p:spPr>
          <a:xfrm>
            <a:off x="2550303" y="6207205"/>
            <a:ext cx="355000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i="1" dirty="0"/>
              <a:t>33 more that in 2018</a:t>
            </a:r>
            <a:endParaRPr kumimoji="0" lang="en-US" sz="2800" b="1" i="1" u="none" strike="noStrike" cap="none" spc="0" normalizeH="0" baseline="0" dirty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88593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372533" y="201779"/>
            <a:ext cx="8568267" cy="868251"/>
          </a:xfrm>
          <a:prstGeom prst="rect">
            <a:avLst/>
          </a:prstGeom>
        </p:spPr>
        <p:txBody>
          <a:bodyPr/>
          <a:lstStyle>
            <a:lvl1pPr defTabSz="514350">
              <a:defRPr sz="2700"/>
            </a:lvl1pPr>
          </a:lstStyle>
          <a:p>
            <a:pPr>
              <a:defRPr>
                <a:effectLst/>
              </a:defRPr>
            </a:pPr>
            <a:r>
              <a:rPr lang="en-US" b="1" dirty="0"/>
              <a:t>System of Care for Out-of-Hospital Cardiac Arrest</a:t>
            </a:r>
            <a:endParaRPr b="1" dirty="0"/>
          </a:p>
        </p:txBody>
      </p:sp>
      <p:pic>
        <p:nvPicPr>
          <p:cNvPr id="2" name="Picture 1" descr="AHA OHCA SO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574"/>
            <a:ext cx="9144000" cy="3477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533" y="1634066"/>
            <a:ext cx="1151467" cy="5926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1068" y="6116451"/>
            <a:ext cx="55710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Kronick</a:t>
            </a:r>
            <a:r>
              <a:rPr kumimoji="0" lang="en-US" sz="2400" b="0" i="1" u="none" strike="noStrike" cap="none" spc="0" normalizeH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Circulation 2015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4" name="Shape 217"/>
          <p:cNvSpPr txBox="1">
            <a:spLocks/>
          </p:cNvSpPr>
          <p:nvPr/>
        </p:nvSpPr>
        <p:spPr>
          <a:xfrm>
            <a:off x="522814" y="4985325"/>
            <a:ext cx="2002367" cy="868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>
              <a:defRPr>
                <a:effectLst/>
              </a:defRPr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+mj-lt"/>
              </a:rPr>
              <a:t>Bystander Response</a:t>
            </a:r>
          </a:p>
        </p:txBody>
      </p:sp>
      <p:sp>
        <p:nvSpPr>
          <p:cNvPr id="15" name="Shape 217"/>
          <p:cNvSpPr txBox="1">
            <a:spLocks/>
          </p:cNvSpPr>
          <p:nvPr/>
        </p:nvSpPr>
        <p:spPr>
          <a:xfrm>
            <a:off x="2961212" y="4985325"/>
            <a:ext cx="2002367" cy="868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>
              <a:defRPr>
                <a:effectLst/>
              </a:defRPr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+mj-lt"/>
              </a:rPr>
              <a:t>911 Dispatch</a:t>
            </a:r>
          </a:p>
        </p:txBody>
      </p:sp>
      <p:sp>
        <p:nvSpPr>
          <p:cNvPr id="16" name="Shape 217"/>
          <p:cNvSpPr txBox="1">
            <a:spLocks/>
          </p:cNvSpPr>
          <p:nvPr/>
        </p:nvSpPr>
        <p:spPr>
          <a:xfrm>
            <a:off x="5145619" y="4985325"/>
            <a:ext cx="2002367" cy="868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>
              <a:defRPr>
                <a:effectLst/>
              </a:defRPr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+mj-lt"/>
              </a:rPr>
              <a:t>EMS</a:t>
            </a:r>
          </a:p>
        </p:txBody>
      </p:sp>
      <p:sp>
        <p:nvSpPr>
          <p:cNvPr id="17" name="Shape 217"/>
          <p:cNvSpPr txBox="1">
            <a:spLocks/>
          </p:cNvSpPr>
          <p:nvPr/>
        </p:nvSpPr>
        <p:spPr>
          <a:xfrm>
            <a:off x="6961719" y="4985325"/>
            <a:ext cx="2002367" cy="868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>
              <a:defRPr>
                <a:effectLst/>
              </a:defRPr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+mj-lt"/>
              </a:rPr>
              <a:t>Hospital</a:t>
            </a:r>
          </a:p>
        </p:txBody>
      </p:sp>
      <p:sp>
        <p:nvSpPr>
          <p:cNvPr id="11" name="Shape 235">
            <a:extLst>
              <a:ext uri="{FF2B5EF4-FFF2-40B4-BE49-F238E27FC236}">
                <a16:creationId xmlns:a16="http://schemas.microsoft.com/office/drawing/2014/main" id="{19C58A05-0B27-5241-AA58-C09A36976827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49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0A1ABA3B-698D-AD43-A33E-97A542136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8900"/>
            <a:ext cx="8461375" cy="914400"/>
          </a:xfrm>
        </p:spPr>
        <p:txBody>
          <a:bodyPr/>
          <a:lstStyle/>
          <a:p>
            <a:pPr>
              <a:defRPr/>
            </a:pPr>
            <a:r>
              <a:rPr lang="en-US" altLang="x-none" sz="4000">
                <a:ea typeface="ＭＳ Ｐゴシック" charset="-128"/>
              </a:rPr>
              <a:t>Variability in Overall Survival</a:t>
            </a:r>
          </a:p>
        </p:txBody>
      </p:sp>
      <p:sp>
        <p:nvSpPr>
          <p:cNvPr id="55302" name="Line 20">
            <a:extLst>
              <a:ext uri="{FF2B5EF4-FFF2-40B4-BE49-F238E27FC236}">
                <a16:creationId xmlns:a16="http://schemas.microsoft.com/office/drawing/2014/main" id="{910528B7-8E55-BD47-A794-FB1A55973497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0" y="106045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>
            <a:outerShdw blurRad="63500" dist="38099" dir="2700000" algn="ctr" rotWithShape="0">
              <a:srgbClr val="FFFFFF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D62E0C0A-81DC-244F-98F5-BE74A5402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6008688"/>
            <a:ext cx="250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National overall survival rate = 10.5%</a:t>
            </a:r>
          </a:p>
        </p:txBody>
      </p:sp>
      <p:sp>
        <p:nvSpPr>
          <p:cNvPr id="18436" name="TextBox 8">
            <a:extLst>
              <a:ext uri="{FF2B5EF4-FFF2-40B4-BE49-F238E27FC236}">
                <a16:creationId xmlns:a16="http://schemas.microsoft.com/office/drawing/2014/main" id="{07D9CAB0-2CFF-344E-8A19-8255E5E66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907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Calibri" panose="020F0502020204030204" pitchFamily="34" charset="0"/>
              </a:rPr>
              <a:t>Inclusion criteria: out-of-hospital cardiac arrests of non-traumatic etiology where resuscitation was attempted by a 911 responder (CPR and/or defibrillation).  This includes patients that received an AED shock by a bystander prior to the arrival of 911 responders.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7D0261-6DEE-4D4D-BA8F-CF4C371536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250" y="6157913"/>
            <a:ext cx="457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8438" name="Picture 2">
            <a:extLst>
              <a:ext uri="{FF2B5EF4-FFF2-40B4-BE49-F238E27FC236}">
                <a16:creationId xmlns:a16="http://schemas.microsoft.com/office/drawing/2014/main" id="{7BDB9E46-A0BA-6D4D-B7FB-20D8FE51E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670050"/>
            <a:ext cx="915352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0DB220-1B9A-314B-80F5-2B8C500DF5CC}"/>
              </a:ext>
            </a:extLst>
          </p:cNvPr>
          <p:cNvCxnSpPr>
            <a:cxnSpLocks/>
          </p:cNvCxnSpPr>
          <p:nvPr/>
        </p:nvCxnSpPr>
        <p:spPr>
          <a:xfrm>
            <a:off x="95250" y="5805085"/>
            <a:ext cx="388938" cy="0"/>
          </a:xfrm>
          <a:prstGeom prst="line">
            <a:avLst/>
          </a:prstGeom>
          <a:noFill/>
          <a:ln w="25400" cap="flat">
            <a:solidFill>
              <a:srgbClr val="01B203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2F2E9A-E79B-AC46-872B-550A4DC208AB}"/>
              </a:ext>
            </a:extLst>
          </p:cNvPr>
          <p:cNvCxnSpPr>
            <a:cxnSpLocks/>
          </p:cNvCxnSpPr>
          <p:nvPr/>
        </p:nvCxnSpPr>
        <p:spPr>
          <a:xfrm>
            <a:off x="552450" y="2974442"/>
            <a:ext cx="8524875" cy="0"/>
          </a:xfrm>
          <a:prstGeom prst="line">
            <a:avLst/>
          </a:prstGeom>
          <a:noFill/>
          <a:ln w="25400" cap="flat">
            <a:solidFill>
              <a:srgbClr val="01B203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3F52F39-1C46-A945-BB32-233AEEFE5032}"/>
              </a:ext>
            </a:extLst>
          </p:cNvPr>
          <p:cNvSpPr txBox="1"/>
          <p:nvPr/>
        </p:nvSpPr>
        <p:spPr>
          <a:xfrm>
            <a:off x="552450" y="5612170"/>
            <a:ext cx="32250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SaveMiHeart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Goal 15.8%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4ED991-8F8C-924E-B42E-A06B2D4AC1DC}"/>
              </a:ext>
            </a:extLst>
          </p:cNvPr>
          <p:cNvSpPr/>
          <p:nvPr/>
        </p:nvSpPr>
        <p:spPr>
          <a:xfrm>
            <a:off x="8079698" y="1846600"/>
            <a:ext cx="997626" cy="2593299"/>
          </a:xfrm>
          <a:prstGeom prst="rect">
            <a:avLst/>
          </a:prstGeom>
          <a:solidFill>
            <a:srgbClr val="00B050">
              <a:alpha val="3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446A1-6B2A-6E49-90EF-13913CAD220D}"/>
              </a:ext>
            </a:extLst>
          </p:cNvPr>
          <p:cNvSpPr txBox="1"/>
          <p:nvPr/>
        </p:nvSpPr>
        <p:spPr>
          <a:xfrm>
            <a:off x="8187830" y="1846600"/>
            <a:ext cx="78136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8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E824CE-1FAE-2742-BCB9-6ABC1468ADCD}"/>
              </a:ext>
            </a:extLst>
          </p:cNvPr>
          <p:cNvSpPr txBox="1"/>
          <p:nvPr/>
        </p:nvSpPr>
        <p:spPr>
          <a:xfrm>
            <a:off x="3537107" y="2270429"/>
            <a:ext cx="200311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Range 2% to 22%</a:t>
            </a:r>
          </a:p>
        </p:txBody>
      </p:sp>
    </p:spTree>
    <p:extLst>
      <p:ext uri="{BB962C8B-B14F-4D97-AF65-F5344CB8AC3E}">
        <p14:creationId xmlns:p14="http://schemas.microsoft.com/office/powerpoint/2010/main" val="1286026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3C995524-003C-EB4C-8AE6-3FF5BE7F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461375" cy="914400"/>
          </a:xfrm>
        </p:spPr>
        <p:txBody>
          <a:bodyPr/>
          <a:lstStyle/>
          <a:p>
            <a:pPr>
              <a:defRPr/>
            </a:pPr>
            <a:r>
              <a:rPr lang="en-US" altLang="x-none" sz="4000">
                <a:solidFill>
                  <a:srgbClr val="FFFFFF"/>
                </a:solidFill>
                <a:ea typeface="ＭＳ Ｐゴシック" charset="-128"/>
              </a:rPr>
              <a:t>Variability in Bystander CPR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932B15-9BFA-ED49-AF2B-5FA52E6419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313" y="6140450"/>
            <a:ext cx="457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531" name="TextBox 4">
            <a:extLst>
              <a:ext uri="{FF2B5EF4-FFF2-40B4-BE49-F238E27FC236}">
                <a16:creationId xmlns:a16="http://schemas.microsoft.com/office/drawing/2014/main" id="{4DB95C62-7A34-8C4B-944E-5B9D19631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5983288"/>
            <a:ext cx="2465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National bystander CPR rate = 41.2%</a:t>
            </a:r>
          </a:p>
        </p:txBody>
      </p:sp>
      <p:sp>
        <p:nvSpPr>
          <p:cNvPr id="57350" name="Line 20">
            <a:extLst>
              <a:ext uri="{FF2B5EF4-FFF2-40B4-BE49-F238E27FC236}">
                <a16:creationId xmlns:a16="http://schemas.microsoft.com/office/drawing/2014/main" id="{3973E69B-5050-0948-A688-A11AF98F2089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0" y="106045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>
            <a:outerShdw blurRad="63500" dist="38099" dir="2700000" algn="ctr" rotWithShape="0">
              <a:srgbClr val="FFFFFF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22533" name="TextBox 12">
            <a:extLst>
              <a:ext uri="{FF2B5EF4-FFF2-40B4-BE49-F238E27FC236}">
                <a16:creationId xmlns:a16="http://schemas.microsoft.com/office/drawing/2014/main" id="{0D6A92A4-B9F2-2241-AF32-A1FD43B98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3963"/>
            <a:ext cx="9077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Calibri" panose="020F0502020204030204" pitchFamily="34" charset="0"/>
              </a:rPr>
              <a:t>Inclusion criteria: out-of-hospital cardiac arrests of non-traumatic etiology where resuscitation was attempted by a 911 responder (CPR and/or defibrillation).  This includes patients that received an AED shock by a bystander prior to the arrival of 911 responders. These rates </a:t>
            </a:r>
            <a:r>
              <a:rPr lang="en-US" altLang="en-US" sz="1000" u="sng">
                <a:solidFill>
                  <a:srgbClr val="FFFFFF"/>
                </a:solidFill>
                <a:latin typeface="Calibri" panose="020F0502020204030204" pitchFamily="34" charset="0"/>
              </a:rPr>
              <a:t>exclude arrests that were witnessed by a 911 Responder or occurred in a nursing home/healthcare facility.</a:t>
            </a:r>
          </a:p>
        </p:txBody>
      </p:sp>
      <p:pic>
        <p:nvPicPr>
          <p:cNvPr id="22534" name="Picture 2">
            <a:extLst>
              <a:ext uri="{FF2B5EF4-FFF2-40B4-BE49-F238E27FC236}">
                <a16:creationId xmlns:a16="http://schemas.microsoft.com/office/drawing/2014/main" id="{AAA2CE81-7F72-9D4D-B7E1-AE523FDA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700"/>
            <a:ext cx="91440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AE49B7-0C8E-534F-9400-20B6CDE2A74D}"/>
              </a:ext>
            </a:extLst>
          </p:cNvPr>
          <p:cNvCxnSpPr>
            <a:cxnSpLocks/>
          </p:cNvCxnSpPr>
          <p:nvPr/>
        </p:nvCxnSpPr>
        <p:spPr>
          <a:xfrm>
            <a:off x="552450" y="2732102"/>
            <a:ext cx="8524875" cy="0"/>
          </a:xfrm>
          <a:prstGeom prst="line">
            <a:avLst/>
          </a:prstGeom>
          <a:noFill/>
          <a:ln w="25400" cap="flat">
            <a:solidFill>
              <a:srgbClr val="01B203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8BBB1F-5C75-E440-AF3B-0C9C829EEDCF}"/>
              </a:ext>
            </a:extLst>
          </p:cNvPr>
          <p:cNvCxnSpPr>
            <a:cxnSpLocks/>
          </p:cNvCxnSpPr>
          <p:nvPr/>
        </p:nvCxnSpPr>
        <p:spPr>
          <a:xfrm>
            <a:off x="95250" y="5805085"/>
            <a:ext cx="388938" cy="0"/>
          </a:xfrm>
          <a:prstGeom prst="line">
            <a:avLst/>
          </a:prstGeom>
          <a:noFill/>
          <a:ln w="25400" cap="flat">
            <a:solidFill>
              <a:srgbClr val="01B203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604165-A794-9149-85F3-2C26B7332B69}"/>
              </a:ext>
            </a:extLst>
          </p:cNvPr>
          <p:cNvSpPr txBox="1"/>
          <p:nvPr/>
        </p:nvSpPr>
        <p:spPr>
          <a:xfrm>
            <a:off x="552450" y="5612170"/>
            <a:ext cx="32250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SaveMiHeart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Goal 55%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B1C2FD-7797-6841-BCAA-A79E81256030}"/>
              </a:ext>
            </a:extLst>
          </p:cNvPr>
          <p:cNvSpPr/>
          <p:nvPr/>
        </p:nvSpPr>
        <p:spPr>
          <a:xfrm>
            <a:off x="7734925" y="1846600"/>
            <a:ext cx="1342399" cy="2593299"/>
          </a:xfrm>
          <a:prstGeom prst="rect">
            <a:avLst/>
          </a:prstGeom>
          <a:solidFill>
            <a:srgbClr val="00B050">
              <a:alpha val="3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B5445-B671-E644-A862-E26AFAFE6C32}"/>
              </a:ext>
            </a:extLst>
          </p:cNvPr>
          <p:cNvSpPr txBox="1"/>
          <p:nvPr/>
        </p:nvSpPr>
        <p:spPr>
          <a:xfrm>
            <a:off x="8015443" y="1864400"/>
            <a:ext cx="78136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8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DB7EF9-70A6-3946-A8B8-4B32B14DE6C7}"/>
              </a:ext>
            </a:extLst>
          </p:cNvPr>
          <p:cNvSpPr txBox="1"/>
          <p:nvPr/>
        </p:nvSpPr>
        <p:spPr>
          <a:xfrm>
            <a:off x="3537107" y="2270429"/>
            <a:ext cx="200311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Range 4% to 73%</a:t>
            </a:r>
          </a:p>
        </p:txBody>
      </p:sp>
    </p:spTree>
    <p:extLst>
      <p:ext uri="{BB962C8B-B14F-4D97-AF65-F5344CB8AC3E}">
        <p14:creationId xmlns:p14="http://schemas.microsoft.com/office/powerpoint/2010/main" val="2480279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6EF21DA9-090B-614D-B3A8-7B149F6A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461375" cy="914400"/>
          </a:xfrm>
        </p:spPr>
        <p:txBody>
          <a:bodyPr/>
          <a:lstStyle/>
          <a:p>
            <a:pPr>
              <a:defRPr/>
            </a:pPr>
            <a:r>
              <a:rPr lang="en-US" altLang="x-none" sz="4000" dirty="0">
                <a:solidFill>
                  <a:srgbClr val="FFFFFF"/>
                </a:solidFill>
                <a:ea typeface="ＭＳ Ｐゴシック" charset="-128"/>
              </a:rPr>
              <a:t>Variability in Sustained ROSC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CD7DBD-1AD2-4544-9A9D-5C0EB44B06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313" y="6140450"/>
            <a:ext cx="457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579" name="TextBox 4">
            <a:extLst>
              <a:ext uri="{FF2B5EF4-FFF2-40B4-BE49-F238E27FC236}">
                <a16:creationId xmlns:a16="http://schemas.microsoft.com/office/drawing/2014/main" id="{FA9CD3F2-0845-3644-B412-D67D699EF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5983288"/>
            <a:ext cx="2543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National Sustained ROSC rate = 30.7%</a:t>
            </a:r>
          </a:p>
        </p:txBody>
      </p:sp>
      <p:sp>
        <p:nvSpPr>
          <p:cNvPr id="57350" name="Line 20">
            <a:extLst>
              <a:ext uri="{FF2B5EF4-FFF2-40B4-BE49-F238E27FC236}">
                <a16:creationId xmlns:a16="http://schemas.microsoft.com/office/drawing/2014/main" id="{89FF1B32-86D4-1546-8115-6EBCCDF59D87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0" y="106045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>
            <a:outerShdw blurRad="63500" dist="38099" dir="2700000" algn="ctr" rotWithShape="0">
              <a:srgbClr val="FFFFFF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24581" name="TextBox 12">
            <a:extLst>
              <a:ext uri="{FF2B5EF4-FFF2-40B4-BE49-F238E27FC236}">
                <a16:creationId xmlns:a16="http://schemas.microsoft.com/office/drawing/2014/main" id="{54025763-9340-AB40-8314-AE6D3614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3963"/>
            <a:ext cx="907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Calibri" panose="020F0502020204030204" pitchFamily="34" charset="0"/>
              </a:rPr>
              <a:t>Inclusion criteria: out-of-hospital cardiac arrests of non-traumatic etiology where resuscitation was attempted by a 911 responder (CPR and/or defibrillation).  This includes patients that received an AED shock by a bystander prior to the arrival of 911 responders.</a:t>
            </a:r>
            <a:endParaRPr lang="en-US" altLang="en-US" sz="1000" u="sn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4582" name="Picture 2">
            <a:extLst>
              <a:ext uri="{FF2B5EF4-FFF2-40B4-BE49-F238E27FC236}">
                <a16:creationId xmlns:a16="http://schemas.microsoft.com/office/drawing/2014/main" id="{4CA53A0E-E2DD-8740-8746-CF54A4625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738313"/>
            <a:ext cx="9175750" cy="292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969F53-AD87-EB40-8AC9-94EBCCC75CFB}"/>
              </a:ext>
            </a:extLst>
          </p:cNvPr>
          <p:cNvCxnSpPr>
            <a:cxnSpLocks/>
          </p:cNvCxnSpPr>
          <p:nvPr/>
        </p:nvCxnSpPr>
        <p:spPr>
          <a:xfrm>
            <a:off x="484188" y="2792061"/>
            <a:ext cx="8659812" cy="0"/>
          </a:xfrm>
          <a:prstGeom prst="line">
            <a:avLst/>
          </a:prstGeom>
          <a:noFill/>
          <a:ln w="25400" cap="flat">
            <a:solidFill>
              <a:srgbClr val="01B203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F2FC06-27E2-EC47-BCD2-945DFE6FD898}"/>
              </a:ext>
            </a:extLst>
          </p:cNvPr>
          <p:cNvCxnSpPr>
            <a:cxnSpLocks/>
          </p:cNvCxnSpPr>
          <p:nvPr/>
        </p:nvCxnSpPr>
        <p:spPr>
          <a:xfrm>
            <a:off x="95250" y="5805085"/>
            <a:ext cx="388938" cy="0"/>
          </a:xfrm>
          <a:prstGeom prst="line">
            <a:avLst/>
          </a:prstGeom>
          <a:noFill/>
          <a:ln w="25400" cap="flat">
            <a:solidFill>
              <a:srgbClr val="01B203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799659C-4CE8-9843-B093-74D33564B70E}"/>
              </a:ext>
            </a:extLst>
          </p:cNvPr>
          <p:cNvSpPr txBox="1"/>
          <p:nvPr/>
        </p:nvSpPr>
        <p:spPr>
          <a:xfrm>
            <a:off x="552450" y="5612170"/>
            <a:ext cx="32250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SaveMiHeart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Goal 37%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91197B-A09C-5C4D-AE69-D35E081A53F2}"/>
              </a:ext>
            </a:extLst>
          </p:cNvPr>
          <p:cNvSpPr/>
          <p:nvPr/>
        </p:nvSpPr>
        <p:spPr>
          <a:xfrm>
            <a:off x="7480092" y="1783283"/>
            <a:ext cx="1597233" cy="2558348"/>
          </a:xfrm>
          <a:prstGeom prst="rect">
            <a:avLst/>
          </a:prstGeom>
          <a:solidFill>
            <a:srgbClr val="00B050">
              <a:alpha val="3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5B7359-2126-7A4C-B819-33B9F44A2243}"/>
              </a:ext>
            </a:extLst>
          </p:cNvPr>
          <p:cNvSpPr txBox="1"/>
          <p:nvPr/>
        </p:nvSpPr>
        <p:spPr>
          <a:xfrm>
            <a:off x="8015443" y="1864400"/>
            <a:ext cx="78136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8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3FD2C-D87E-AC47-AC15-898A51B453A3}"/>
              </a:ext>
            </a:extLst>
          </p:cNvPr>
          <p:cNvSpPr txBox="1"/>
          <p:nvPr/>
        </p:nvSpPr>
        <p:spPr>
          <a:xfrm>
            <a:off x="3537107" y="2270429"/>
            <a:ext cx="200311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Range 5% to 49%</a:t>
            </a:r>
          </a:p>
        </p:txBody>
      </p:sp>
    </p:spTree>
    <p:extLst>
      <p:ext uri="{BB962C8B-B14F-4D97-AF65-F5344CB8AC3E}">
        <p14:creationId xmlns:p14="http://schemas.microsoft.com/office/powerpoint/2010/main" val="4473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628650" y="201779"/>
            <a:ext cx="7886700" cy="868251"/>
          </a:xfrm>
          <a:prstGeom prst="rect">
            <a:avLst/>
          </a:prstGeom>
        </p:spPr>
        <p:txBody>
          <a:bodyPr>
            <a:normAutofit/>
          </a:bodyPr>
          <a:lstStyle>
            <a:lvl1pPr defTabSz="514350">
              <a:defRPr sz="2700"/>
            </a:lvl1pPr>
          </a:lstStyle>
          <a:p>
            <a:pPr>
              <a:defRPr>
                <a:effectLst/>
              </a:defRPr>
            </a:pPr>
            <a:r>
              <a:rPr lang="en-US" sz="3200" b="1" dirty="0"/>
              <a:t>Disclosures</a:t>
            </a:r>
            <a:endParaRPr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3581" y="1774575"/>
            <a:ext cx="8359445" cy="3916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Bef>
                <a:spcPts val="1464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Co-Chair: International Liaison Committee on Resuscitation (ILCOR)</a:t>
            </a:r>
          </a:p>
          <a:p>
            <a:pPr>
              <a:spcBef>
                <a:spcPts val="1464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President and Board Chair,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SaveMiHeart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1464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Past Chair, American Heart Association Emergency Cardiovascular Care Committee (AHA-ECC)</a:t>
            </a:r>
          </a:p>
          <a:p>
            <a:pPr>
              <a:spcBef>
                <a:spcPts val="1464"/>
              </a:spcBef>
              <a:buSzPct val="80000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NIH and AHA Research Funding</a:t>
            </a:r>
          </a:p>
          <a:p>
            <a:pPr>
              <a:spcBef>
                <a:spcPts val="1464"/>
              </a:spcBef>
              <a:buSzPct val="80000"/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PhysioControl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: Equipment support for research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6" name="Shape 235">
            <a:extLst>
              <a:ext uri="{FF2B5EF4-FFF2-40B4-BE49-F238E27FC236}">
                <a16:creationId xmlns:a16="http://schemas.microsoft.com/office/drawing/2014/main" id="{0116B5AF-6DDB-CE40-842F-26418F998BF7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82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1A849212-E07F-5D4F-A5CE-3D3B767C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461375" cy="914400"/>
          </a:xfrm>
        </p:spPr>
        <p:txBody>
          <a:bodyPr/>
          <a:lstStyle/>
          <a:p>
            <a:pPr>
              <a:defRPr/>
            </a:pPr>
            <a:r>
              <a:rPr lang="en-US" altLang="x-none" sz="4000" dirty="0">
                <a:solidFill>
                  <a:srgbClr val="FFFFFF"/>
                </a:solidFill>
                <a:ea typeface="ＭＳ Ｐゴシック" charset="-128"/>
              </a:rPr>
              <a:t>Variability in Hospital Hypothermia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85FE01-E2E5-2546-B0B9-FB98618839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313" y="6140450"/>
            <a:ext cx="457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6627" name="TextBox 4">
            <a:extLst>
              <a:ext uri="{FF2B5EF4-FFF2-40B4-BE49-F238E27FC236}">
                <a16:creationId xmlns:a16="http://schemas.microsoft.com/office/drawing/2014/main" id="{954110EB-50DD-AE41-A9A7-1EE1A0F75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5983288"/>
            <a:ext cx="306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National in-hospital hypothermia rate = 45.8%</a:t>
            </a:r>
          </a:p>
        </p:txBody>
      </p:sp>
      <p:sp>
        <p:nvSpPr>
          <p:cNvPr id="57350" name="Line 20">
            <a:extLst>
              <a:ext uri="{FF2B5EF4-FFF2-40B4-BE49-F238E27FC236}">
                <a16:creationId xmlns:a16="http://schemas.microsoft.com/office/drawing/2014/main" id="{994022E4-8613-0540-B34B-9B3311ED5FFE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0" y="106045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>
            <a:outerShdw blurRad="63500" dist="38099" dir="2700000" algn="ctr" rotWithShape="0">
              <a:srgbClr val="FFFFFF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26629" name="TextBox 12">
            <a:extLst>
              <a:ext uri="{FF2B5EF4-FFF2-40B4-BE49-F238E27FC236}">
                <a16:creationId xmlns:a16="http://schemas.microsoft.com/office/drawing/2014/main" id="{0EF871D0-21F6-664B-B63D-9CD490FDF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3963"/>
            <a:ext cx="907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Calibri" panose="020F0502020204030204" pitchFamily="34" charset="0"/>
              </a:rPr>
              <a:t>Inclusion criteria: out-of-hospital cardiac arrests of non-traumatic etiology where resuscitation was attempted by a 911 responder (CPR and/or defibrillation).  This includes patients that received an AED shock by a bystander prior to the arrival of 911 responders. *Among admitted patients</a:t>
            </a:r>
            <a:endParaRPr lang="en-US" altLang="en-US" sz="1000" u="sn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6630" name="Picture 2">
            <a:extLst>
              <a:ext uri="{FF2B5EF4-FFF2-40B4-BE49-F238E27FC236}">
                <a16:creationId xmlns:a16="http://schemas.microsoft.com/office/drawing/2014/main" id="{15A75FC2-78C3-6A4D-B0D4-146903B7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824"/>
            <a:ext cx="9151938" cy="276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6248E-4B1D-5142-9609-7CCE8F1E316B}"/>
              </a:ext>
            </a:extLst>
          </p:cNvPr>
          <p:cNvSpPr txBox="1"/>
          <p:nvPr/>
        </p:nvSpPr>
        <p:spPr>
          <a:xfrm>
            <a:off x="3537107" y="2270429"/>
            <a:ext cx="200311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Range 6% to 75%</a:t>
            </a:r>
          </a:p>
        </p:txBody>
      </p:sp>
    </p:spTree>
    <p:extLst>
      <p:ext uri="{BB962C8B-B14F-4D97-AF65-F5344CB8AC3E}">
        <p14:creationId xmlns:p14="http://schemas.microsoft.com/office/powerpoint/2010/main" val="115931259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F60D204C-FE75-5C43-B43F-8B1550BD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461375" cy="914400"/>
          </a:xfrm>
        </p:spPr>
        <p:txBody>
          <a:bodyPr/>
          <a:lstStyle/>
          <a:p>
            <a:pPr>
              <a:defRPr/>
            </a:pPr>
            <a:r>
              <a:rPr lang="en-US" altLang="x-none" sz="4000" dirty="0">
                <a:solidFill>
                  <a:srgbClr val="FFFFFF"/>
                </a:solidFill>
                <a:ea typeface="ＭＳ Ｐゴシック" charset="-128"/>
              </a:rPr>
              <a:t>Variability in Coronary Angiography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50F014-E7B9-A743-9D10-1A4368FC09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313" y="6140450"/>
            <a:ext cx="457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8675" name="TextBox 4">
            <a:extLst>
              <a:ext uri="{FF2B5EF4-FFF2-40B4-BE49-F238E27FC236}">
                <a16:creationId xmlns:a16="http://schemas.microsoft.com/office/drawing/2014/main" id="{24D844BC-46EF-C54D-95E4-9E5563E1B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5983288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National Coronary Angiography rate = 16.2%</a:t>
            </a:r>
          </a:p>
        </p:txBody>
      </p:sp>
      <p:sp>
        <p:nvSpPr>
          <p:cNvPr id="57350" name="Line 20">
            <a:extLst>
              <a:ext uri="{FF2B5EF4-FFF2-40B4-BE49-F238E27FC236}">
                <a16:creationId xmlns:a16="http://schemas.microsoft.com/office/drawing/2014/main" id="{C243867C-4C89-B748-8854-3A62F07B8D32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0" y="106045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>
            <a:outerShdw blurRad="63500" dist="38099" dir="2700000" algn="ctr" rotWithShape="0">
              <a:srgbClr val="FFFFFF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28677" name="TextBox 12">
            <a:extLst>
              <a:ext uri="{FF2B5EF4-FFF2-40B4-BE49-F238E27FC236}">
                <a16:creationId xmlns:a16="http://schemas.microsoft.com/office/drawing/2014/main" id="{B6E2A4F1-6B02-8B43-9BB2-BBE770D6D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3963"/>
            <a:ext cx="9077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000">
                <a:solidFill>
                  <a:srgbClr val="FFFFFF"/>
                </a:solidFill>
                <a:latin typeface="Calibri" panose="020F0502020204030204" pitchFamily="34" charset="0"/>
              </a:rPr>
              <a:t>Inclusion criteria: out-of-hospital cardiac arrests of non-traumatic etiology where resuscitation was attempted by a 911 responder (CPR and/or defibrillation).  This includes patients that received an AED shock by a bystander prior to the arrival of 911 responders. * This includes only those calls with completed hospital data. The analysis is limited to questions with Yes or No response only (unknown and missing excluded).</a:t>
            </a:r>
            <a:endParaRPr lang="en-US" altLang="en-US" sz="10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8678" name="Picture 2">
            <a:extLst>
              <a:ext uri="{FF2B5EF4-FFF2-40B4-BE49-F238E27FC236}">
                <a16:creationId xmlns:a16="http://schemas.microsoft.com/office/drawing/2014/main" id="{AAEBA7FB-06C7-AB48-AC90-85FC0C473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681163"/>
            <a:ext cx="9151938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3C4C83-9E72-874D-82CA-6F8727E894E2}"/>
              </a:ext>
            </a:extLst>
          </p:cNvPr>
          <p:cNvSpPr txBox="1"/>
          <p:nvPr/>
        </p:nvSpPr>
        <p:spPr>
          <a:xfrm>
            <a:off x="3537107" y="2270429"/>
            <a:ext cx="200311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Range 1% to 37%</a:t>
            </a:r>
          </a:p>
        </p:txBody>
      </p:sp>
    </p:spTree>
    <p:extLst>
      <p:ext uri="{BB962C8B-B14F-4D97-AF65-F5344CB8AC3E}">
        <p14:creationId xmlns:p14="http://schemas.microsoft.com/office/powerpoint/2010/main" val="365426631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24563348-7C78-6D45-8F00-E2DC84371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461375" cy="914400"/>
          </a:xfrm>
        </p:spPr>
        <p:txBody>
          <a:bodyPr/>
          <a:lstStyle/>
          <a:p>
            <a:pPr>
              <a:defRPr/>
            </a:pPr>
            <a:r>
              <a:rPr lang="en-US" altLang="x-none" sz="4000" dirty="0">
                <a:solidFill>
                  <a:srgbClr val="FFFFFF"/>
                </a:solidFill>
                <a:ea typeface="ＭＳ Ｐゴシック" charset="-128"/>
              </a:rPr>
              <a:t>Variability in Hospital Mortality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60B7B3-3D22-F140-B164-A8964726D8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313" y="6140450"/>
            <a:ext cx="457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23" name="TextBox 4">
            <a:extLst>
              <a:ext uri="{FF2B5EF4-FFF2-40B4-BE49-F238E27FC236}">
                <a16:creationId xmlns:a16="http://schemas.microsoft.com/office/drawing/2014/main" id="{A5B9FB18-48B4-7746-87A9-73EE5341F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5983288"/>
            <a:ext cx="2830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</a:rPr>
              <a:t>National in-hospital mortality rate = 62.3%</a:t>
            </a:r>
          </a:p>
        </p:txBody>
      </p:sp>
      <p:sp>
        <p:nvSpPr>
          <p:cNvPr id="57350" name="Line 20">
            <a:extLst>
              <a:ext uri="{FF2B5EF4-FFF2-40B4-BE49-F238E27FC236}">
                <a16:creationId xmlns:a16="http://schemas.microsoft.com/office/drawing/2014/main" id="{D0CED12E-7A3E-294D-B5B1-D58672243DBB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0" y="106045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>
            <a:outerShdw blurRad="63500" dist="38099" dir="2700000" algn="ctr" rotWithShape="0">
              <a:srgbClr val="FFFFFF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30725" name="TextBox 12">
            <a:extLst>
              <a:ext uri="{FF2B5EF4-FFF2-40B4-BE49-F238E27FC236}">
                <a16:creationId xmlns:a16="http://schemas.microsoft.com/office/drawing/2014/main" id="{5532DE1F-FF7C-8040-ACDA-76365E2E0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3963"/>
            <a:ext cx="907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Calibri" panose="020F0502020204030204" pitchFamily="34" charset="0"/>
              </a:rPr>
              <a:t>Inclusion criteria: Inclusion criteria: out-of-hospital cardiac arrests of non-traumatic etiology where resuscitation was attempted by a 911 responder (CPR and/or defibrillation).  This includes patients that received an AED shock by a bystander prior to the arrival of 911 responders. *Among admitted patients. </a:t>
            </a:r>
            <a:endParaRPr lang="en-US" altLang="en-US" sz="1000" u="sng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3E46C9E9-2F04-2642-82A8-92A2A3F9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703388"/>
            <a:ext cx="9151938" cy="288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AFBDC1-D0BC-E944-AC76-0079856918A8}"/>
              </a:ext>
            </a:extLst>
          </p:cNvPr>
          <p:cNvCxnSpPr>
            <a:cxnSpLocks/>
          </p:cNvCxnSpPr>
          <p:nvPr/>
        </p:nvCxnSpPr>
        <p:spPr>
          <a:xfrm>
            <a:off x="544512" y="3166815"/>
            <a:ext cx="8659812" cy="0"/>
          </a:xfrm>
          <a:prstGeom prst="line">
            <a:avLst/>
          </a:prstGeom>
          <a:noFill/>
          <a:ln w="25400" cap="flat">
            <a:solidFill>
              <a:srgbClr val="01B203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6576C8-AA48-CD41-80AD-04B20C34A0E1}"/>
              </a:ext>
            </a:extLst>
          </p:cNvPr>
          <p:cNvCxnSpPr>
            <a:cxnSpLocks/>
          </p:cNvCxnSpPr>
          <p:nvPr/>
        </p:nvCxnSpPr>
        <p:spPr>
          <a:xfrm>
            <a:off x="95250" y="5805085"/>
            <a:ext cx="388938" cy="0"/>
          </a:xfrm>
          <a:prstGeom prst="line">
            <a:avLst/>
          </a:prstGeom>
          <a:noFill/>
          <a:ln w="25400" cap="flat">
            <a:solidFill>
              <a:srgbClr val="01B203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D78B36E-1E01-2D4F-B5C9-BF710DB3772A}"/>
              </a:ext>
            </a:extLst>
          </p:cNvPr>
          <p:cNvSpPr txBox="1"/>
          <p:nvPr/>
        </p:nvSpPr>
        <p:spPr>
          <a:xfrm>
            <a:off x="552450" y="5612170"/>
            <a:ext cx="32250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SaveMiHeart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Goal 55%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593B5-2572-4F4E-A024-97D3EEC517DD}"/>
              </a:ext>
            </a:extLst>
          </p:cNvPr>
          <p:cNvSpPr/>
          <p:nvPr/>
        </p:nvSpPr>
        <p:spPr>
          <a:xfrm>
            <a:off x="544512" y="2172328"/>
            <a:ext cx="1988826" cy="2300935"/>
          </a:xfrm>
          <a:prstGeom prst="rect">
            <a:avLst/>
          </a:prstGeom>
          <a:solidFill>
            <a:srgbClr val="00B050">
              <a:alpha val="3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21165D-F79E-554C-896A-AD2AB0C095F3}"/>
              </a:ext>
            </a:extLst>
          </p:cNvPr>
          <p:cNvSpPr txBox="1"/>
          <p:nvPr/>
        </p:nvSpPr>
        <p:spPr>
          <a:xfrm>
            <a:off x="1179926" y="2172328"/>
            <a:ext cx="78136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8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DBE3F-945E-754B-B268-B9744BF8F03B}"/>
              </a:ext>
            </a:extLst>
          </p:cNvPr>
          <p:cNvSpPr txBox="1"/>
          <p:nvPr/>
        </p:nvSpPr>
        <p:spPr>
          <a:xfrm>
            <a:off x="3537107" y="2270429"/>
            <a:ext cx="213135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Range 31% to 93%</a:t>
            </a:r>
          </a:p>
        </p:txBody>
      </p:sp>
    </p:spTree>
    <p:extLst>
      <p:ext uri="{BB962C8B-B14F-4D97-AF65-F5344CB8AC3E}">
        <p14:creationId xmlns:p14="http://schemas.microsoft.com/office/powerpoint/2010/main" val="1947059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27B4-9C78-824E-8AB4-78E24236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COVID-19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6820F-BFB9-0147-AA4E-160E5D4F0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79" y="2102266"/>
            <a:ext cx="3810000" cy="3822700"/>
          </a:xfrm>
          <a:prstGeom prst="rect">
            <a:avLst/>
          </a:prstGeom>
        </p:spPr>
      </p:pic>
      <p:sp>
        <p:nvSpPr>
          <p:cNvPr id="6" name="Shape 235">
            <a:extLst>
              <a:ext uri="{FF2B5EF4-FFF2-40B4-BE49-F238E27FC236}">
                <a16:creationId xmlns:a16="http://schemas.microsoft.com/office/drawing/2014/main" id="{0AC31866-4A42-3B43-BCE4-13BD7B97093D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98799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27B4-9C78-824E-8AB4-78E24236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96650"/>
            <a:ext cx="7886700" cy="8682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COVID-19 IMPACT</a:t>
            </a:r>
            <a:br>
              <a:rPr lang="en-US" dirty="0"/>
            </a:br>
            <a:r>
              <a:rPr lang="en-US" sz="2200" dirty="0">
                <a:latin typeface="Calibri" panose="020F0502020204030204" pitchFamily="34" charset="0"/>
              </a:rPr>
              <a:t>Preliminary CARES data February to April of 2020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E2B7B-3DEF-C94A-8F3D-73478B466D75}"/>
              </a:ext>
            </a:extLst>
          </p:cNvPr>
          <p:cNvSpPr/>
          <p:nvPr/>
        </p:nvSpPr>
        <p:spPr>
          <a:xfrm>
            <a:off x="287867" y="2368446"/>
            <a:ext cx="88561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• </a:t>
            </a:r>
            <a:r>
              <a:rPr lang="en-US" sz="2000" dirty="0">
                <a:latin typeface="Calibri" panose="020F0502020204030204" pitchFamily="34" charset="0"/>
              </a:rPr>
              <a:t>Shockable presenting rhythms decreasing (17.5 % to 14.4%) 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• Public location of arrests decreasing (17.9% to 11.7%) 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• Bystander AED Application in Public location decreasing (13.7% to 9.7%) 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• Bystander CPR without significant change (40.1% to 40.3 %) 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• Field Termination of Resuscitation (TOR) rate increasing (37.9% to 49.3%)</a:t>
            </a:r>
            <a:r>
              <a:rPr lang="en-US" dirty="0"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980947-2274-C24C-95DC-AA5A787348D8}"/>
              </a:ext>
            </a:extLst>
          </p:cNvPr>
          <p:cNvSpPr/>
          <p:nvPr/>
        </p:nvSpPr>
        <p:spPr>
          <a:xfrm>
            <a:off x="1484962" y="5855907"/>
            <a:ext cx="5920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Message from the CARES Advisory Council 5/11/2020</a:t>
            </a:r>
          </a:p>
        </p:txBody>
      </p:sp>
      <p:sp>
        <p:nvSpPr>
          <p:cNvPr id="6" name="Shape 235">
            <a:extLst>
              <a:ext uri="{FF2B5EF4-FFF2-40B4-BE49-F238E27FC236}">
                <a16:creationId xmlns:a16="http://schemas.microsoft.com/office/drawing/2014/main" id="{DC3FE1F9-C550-0848-A636-2D85D2616FBC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288013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17"/>
          <p:cNvSpPr txBox="1">
            <a:spLocks/>
          </p:cNvSpPr>
          <p:nvPr/>
        </p:nvSpPr>
        <p:spPr>
          <a:xfrm>
            <a:off x="407131" y="3876120"/>
            <a:ext cx="8295217" cy="868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4B4D4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>
                <a:effectLst/>
              </a:defRPr>
            </a:pPr>
            <a:r>
              <a:rPr lang="en-US" sz="4800" b="1" i="1" dirty="0">
                <a:solidFill>
                  <a:srgbClr val="D70202"/>
                </a:solidFill>
                <a:effectLst/>
                <a:latin typeface="+mj-lt"/>
              </a:rPr>
              <a:t>Save 1 extra life every day</a:t>
            </a:r>
          </a:p>
        </p:txBody>
      </p:sp>
      <p:sp>
        <p:nvSpPr>
          <p:cNvPr id="6" name="Shape 235">
            <a:extLst>
              <a:ext uri="{FF2B5EF4-FFF2-40B4-BE49-F238E27FC236}">
                <a16:creationId xmlns:a16="http://schemas.microsoft.com/office/drawing/2014/main" id="{5F53ADB6-AE13-AA49-BE95-C19F678C57A8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69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474128" y="5404290"/>
            <a:ext cx="8295217" cy="8682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>
                <a:effectLst/>
              </a:defRPr>
            </a:pPr>
            <a:r>
              <a:rPr lang="en-US" sz="4800" b="1" i="1" dirty="0">
                <a:solidFill>
                  <a:srgbClr val="D70202"/>
                </a:solidFill>
                <a:latin typeface="+mj-lt"/>
              </a:rPr>
              <a:t>Save 1 extra life every day</a:t>
            </a:r>
            <a:endParaRPr sz="4800" b="1" i="1" dirty="0">
              <a:solidFill>
                <a:srgbClr val="D70202"/>
              </a:solidFill>
              <a:latin typeface="+mj-lt"/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body" idx="13"/>
          </p:nvPr>
        </p:nvSpPr>
        <p:spPr>
          <a:xfrm>
            <a:off x="0" y="3849343"/>
            <a:ext cx="9143999" cy="642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4B4D4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>
              <a:defRPr>
                <a:effectLst/>
              </a:defRPr>
            </a:pPr>
            <a:r>
              <a:rPr sz="3600" b="1" dirty="0"/>
              <a:t>Doubling Cardiac Arrest Survival</a:t>
            </a:r>
            <a:r>
              <a:rPr lang="en-US" sz="3600" b="1" dirty="0"/>
              <a:t> </a:t>
            </a:r>
          </a:p>
          <a:p>
            <a:pPr>
              <a:defRPr>
                <a:effectLst/>
              </a:defRPr>
            </a:pPr>
            <a:r>
              <a:rPr lang="en-US" sz="3600" b="1" dirty="0"/>
              <a:t>in Michigan </a:t>
            </a:r>
            <a:r>
              <a:rPr sz="3600" b="1" dirty="0"/>
              <a:t>by 20</a:t>
            </a:r>
            <a:r>
              <a:rPr lang="en-US" sz="3600" b="1" dirty="0"/>
              <a:t>20</a:t>
            </a:r>
            <a:endParaRPr sz="3600" b="1" dirty="0"/>
          </a:p>
        </p:txBody>
      </p:sp>
      <p:sp>
        <p:nvSpPr>
          <p:cNvPr id="5" name="Shape 235">
            <a:extLst>
              <a:ext uri="{FF2B5EF4-FFF2-40B4-BE49-F238E27FC236}">
                <a16:creationId xmlns:a16="http://schemas.microsoft.com/office/drawing/2014/main" id="{6FBD312A-E46E-FE43-BB98-47C1B62E0587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339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372533" y="201779"/>
            <a:ext cx="8568267" cy="868251"/>
          </a:xfrm>
          <a:prstGeom prst="rect">
            <a:avLst/>
          </a:prstGeom>
        </p:spPr>
        <p:txBody>
          <a:bodyPr/>
          <a:lstStyle>
            <a:lvl1pPr defTabSz="514350">
              <a:defRPr sz="2700"/>
            </a:lvl1pPr>
          </a:lstStyle>
          <a:p>
            <a:pPr>
              <a:defRPr>
                <a:effectLst/>
              </a:defRPr>
            </a:pPr>
            <a:r>
              <a:rPr lang="en-US" b="1" dirty="0"/>
              <a:t>System of Care for Out-of-Hospital Cardiac Arrest</a:t>
            </a:r>
            <a:endParaRPr b="1" dirty="0"/>
          </a:p>
        </p:txBody>
      </p:sp>
      <p:pic>
        <p:nvPicPr>
          <p:cNvPr id="2" name="Picture 1" descr="AHA OHCA SO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574"/>
            <a:ext cx="9144000" cy="3477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533" y="1634066"/>
            <a:ext cx="1151467" cy="59266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1068" y="6116451"/>
            <a:ext cx="55710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Kronick</a:t>
            </a:r>
            <a:r>
              <a:rPr kumimoji="0" lang="en-US" sz="2400" b="0" i="1" u="none" strike="noStrike" cap="none" spc="0" normalizeH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Circulation 2015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4" name="Shape 217"/>
          <p:cNvSpPr txBox="1">
            <a:spLocks/>
          </p:cNvSpPr>
          <p:nvPr/>
        </p:nvSpPr>
        <p:spPr>
          <a:xfrm>
            <a:off x="522814" y="4985325"/>
            <a:ext cx="2002367" cy="868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>
              <a:defRPr>
                <a:effectLst/>
              </a:defRPr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+mj-lt"/>
              </a:rPr>
              <a:t>Bystander Response</a:t>
            </a:r>
          </a:p>
        </p:txBody>
      </p:sp>
      <p:sp>
        <p:nvSpPr>
          <p:cNvPr id="15" name="Shape 217"/>
          <p:cNvSpPr txBox="1">
            <a:spLocks/>
          </p:cNvSpPr>
          <p:nvPr/>
        </p:nvSpPr>
        <p:spPr>
          <a:xfrm>
            <a:off x="2961212" y="4985325"/>
            <a:ext cx="2002367" cy="868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>
              <a:defRPr>
                <a:effectLst/>
              </a:defRPr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+mj-lt"/>
              </a:rPr>
              <a:t>911 Dispatch</a:t>
            </a:r>
          </a:p>
        </p:txBody>
      </p:sp>
      <p:sp>
        <p:nvSpPr>
          <p:cNvPr id="16" name="Shape 217"/>
          <p:cNvSpPr txBox="1">
            <a:spLocks/>
          </p:cNvSpPr>
          <p:nvPr/>
        </p:nvSpPr>
        <p:spPr>
          <a:xfrm>
            <a:off x="5145619" y="4985325"/>
            <a:ext cx="2002367" cy="868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>
              <a:defRPr>
                <a:effectLst/>
              </a:defRPr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+mj-lt"/>
              </a:rPr>
              <a:t>EMS</a:t>
            </a:r>
          </a:p>
        </p:txBody>
      </p:sp>
      <p:sp>
        <p:nvSpPr>
          <p:cNvPr id="17" name="Shape 217"/>
          <p:cNvSpPr txBox="1">
            <a:spLocks/>
          </p:cNvSpPr>
          <p:nvPr/>
        </p:nvSpPr>
        <p:spPr>
          <a:xfrm>
            <a:off x="6961719" y="4985325"/>
            <a:ext cx="2002367" cy="868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>
              <a:defRPr>
                <a:effectLst/>
              </a:defRPr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+mj-lt"/>
              </a:rPr>
              <a:t>Hospital</a:t>
            </a:r>
          </a:p>
        </p:txBody>
      </p:sp>
      <p:sp>
        <p:nvSpPr>
          <p:cNvPr id="13" name="Shape 235">
            <a:extLst>
              <a:ext uri="{FF2B5EF4-FFF2-40B4-BE49-F238E27FC236}">
                <a16:creationId xmlns:a16="http://schemas.microsoft.com/office/drawing/2014/main" id="{DB7D7B74-D244-3042-B7AD-6FAA11823168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287867" y="201779"/>
            <a:ext cx="8551333" cy="868251"/>
          </a:xfrm>
          <a:prstGeom prst="rect">
            <a:avLst/>
          </a:prstGeom>
        </p:spPr>
        <p:txBody>
          <a:bodyPr>
            <a:normAutofit/>
          </a:bodyPr>
          <a:lstStyle>
            <a:lvl1pPr defTabSz="514350">
              <a:defRPr sz="2700"/>
            </a:lvl1pPr>
          </a:lstStyle>
          <a:p>
            <a:pPr algn="ctr">
              <a:defRPr>
                <a:effectLst/>
              </a:defRPr>
            </a:pPr>
            <a:r>
              <a:rPr lang="en-US" sz="3200" b="1" dirty="0"/>
              <a:t>Michigan </a:t>
            </a:r>
            <a:r>
              <a:rPr sz="3200" b="1" dirty="0"/>
              <a:t>CARES 201</a:t>
            </a:r>
            <a:r>
              <a:rPr lang="en-US" sz="3200" b="1" dirty="0"/>
              <a:t>8</a:t>
            </a:r>
            <a:r>
              <a:rPr sz="3200" b="1" dirty="0"/>
              <a:t> Summary</a:t>
            </a:r>
            <a:r>
              <a:rPr lang="en-US" sz="3200" b="1" dirty="0"/>
              <a:t> Report</a:t>
            </a:r>
            <a:endParaRPr sz="3200" b="1" dirty="0"/>
          </a:p>
        </p:txBody>
      </p:sp>
      <p:grpSp>
        <p:nvGrpSpPr>
          <p:cNvPr id="224" name="Group 224" descr="CARES logo_red.eps"/>
          <p:cNvGrpSpPr/>
          <p:nvPr/>
        </p:nvGrpSpPr>
        <p:grpSpPr>
          <a:xfrm>
            <a:off x="1311472" y="2733027"/>
            <a:ext cx="6504122" cy="2057400"/>
            <a:chOff x="0" y="0"/>
            <a:chExt cx="4082970" cy="1295400"/>
          </a:xfrm>
        </p:grpSpPr>
        <p:sp>
          <p:nvSpPr>
            <p:cNvPr id="222" name="Shape 222"/>
            <p:cNvSpPr/>
            <p:nvPr/>
          </p:nvSpPr>
          <p:spPr>
            <a:xfrm>
              <a:off x="0" y="0"/>
              <a:ext cx="4082971" cy="12954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23" name="image4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082971" cy="1295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Shape 235">
            <a:extLst>
              <a:ext uri="{FF2B5EF4-FFF2-40B4-BE49-F238E27FC236}">
                <a16:creationId xmlns:a16="http://schemas.microsoft.com/office/drawing/2014/main" id="{ED538DB1-EB4B-6948-8962-141F5C1C2530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15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30FB-3148-4440-8E48-E8087B7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Michigan CARES 2019</a:t>
            </a:r>
          </a:p>
        </p:txBody>
      </p:sp>
      <p:pic>
        <p:nvPicPr>
          <p:cNvPr id="4" name="Content Placeholder 8">
            <a:hlinkClick r:id="rId2"/>
            <a:extLst>
              <a:ext uri="{FF2B5EF4-FFF2-40B4-BE49-F238E27FC236}">
                <a16:creationId xmlns:a16="http://schemas.microsoft.com/office/drawing/2014/main" id="{2C12FEE4-926F-DC44-A972-710EE0504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16" y="1987410"/>
            <a:ext cx="4150516" cy="4592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4AE25A-1CB6-F84A-BD56-94E8E3ED5BE3}"/>
              </a:ext>
            </a:extLst>
          </p:cNvPr>
          <p:cNvSpPr/>
          <p:nvPr/>
        </p:nvSpPr>
        <p:spPr>
          <a:xfrm>
            <a:off x="2098115" y="3585211"/>
            <a:ext cx="1156340" cy="14717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E5B77-75AC-FF45-8CEB-6EAA742D7837}"/>
              </a:ext>
            </a:extLst>
          </p:cNvPr>
          <p:cNvSpPr/>
          <p:nvPr/>
        </p:nvSpPr>
        <p:spPr>
          <a:xfrm>
            <a:off x="5544850" y="1702908"/>
            <a:ext cx="31229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Michigan Population:  9.9 million</a:t>
            </a:r>
          </a:p>
          <a:p>
            <a:r>
              <a:rPr lang="en-US" sz="1600" dirty="0"/>
              <a:t>CARES Population:	   9.2 million</a:t>
            </a:r>
          </a:p>
          <a:p>
            <a:r>
              <a:rPr lang="en-US" sz="1600" b="1" i="1" dirty="0"/>
              <a:t>Percent Covered: 	   93%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079908-696E-5E40-A0E0-B9933815980D}"/>
              </a:ext>
            </a:extLst>
          </p:cNvPr>
          <p:cNvSpPr/>
          <p:nvPr/>
        </p:nvSpPr>
        <p:spPr>
          <a:xfrm>
            <a:off x="5544850" y="2822218"/>
            <a:ext cx="3383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Treated arrests:            7,727</a:t>
            </a:r>
          </a:p>
          <a:p>
            <a:r>
              <a:rPr lang="en-US" sz="1600" b="1" dirty="0"/>
              <a:t>Treated incidence:    84/100,000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612206-8239-BF48-92B1-82B6706183DC}"/>
              </a:ext>
            </a:extLst>
          </p:cNvPr>
          <p:cNvGrpSpPr/>
          <p:nvPr/>
        </p:nvGrpSpPr>
        <p:grpSpPr>
          <a:xfrm>
            <a:off x="264271" y="3034977"/>
            <a:ext cx="2790297" cy="797227"/>
            <a:chOff x="-265284" y="2751237"/>
            <a:chExt cx="3384684" cy="10629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237C39-B624-C54C-B768-40BDF3198982}"/>
                </a:ext>
              </a:extLst>
            </p:cNvPr>
            <p:cNvSpPr txBox="1"/>
            <p:nvPr/>
          </p:nvSpPr>
          <p:spPr>
            <a:xfrm>
              <a:off x="799008" y="3130849"/>
              <a:ext cx="232039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116 Hospitals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AD83C9-FA34-094E-BCE9-F6B42A26F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5284" y="2751237"/>
              <a:ext cx="1062969" cy="106296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1741F6-2F64-AA4F-9AC9-3CDE2EBBA790}"/>
              </a:ext>
            </a:extLst>
          </p:cNvPr>
          <p:cNvGrpSpPr/>
          <p:nvPr/>
        </p:nvGrpSpPr>
        <p:grpSpPr>
          <a:xfrm>
            <a:off x="230779" y="1364172"/>
            <a:ext cx="3158465" cy="1003181"/>
            <a:chOff x="-48057" y="831272"/>
            <a:chExt cx="4478697" cy="13375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0C20EE-4973-0343-B4B2-6F3955B42AE3}"/>
                </a:ext>
              </a:extLst>
            </p:cNvPr>
            <p:cNvSpPr txBox="1"/>
            <p:nvPr/>
          </p:nvSpPr>
          <p:spPr>
            <a:xfrm>
              <a:off x="1383600" y="1282920"/>
              <a:ext cx="304704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151 EMS Agencies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891789-6397-DC4C-A21D-4F0C2D330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057" y="831272"/>
              <a:ext cx="1337575" cy="133757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9C08F44-5920-9A42-A63F-239AD7E0E4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96" y="4027737"/>
            <a:ext cx="1428064" cy="16351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1E3DA2-818F-3346-BBF7-731449F006FD}"/>
              </a:ext>
            </a:extLst>
          </p:cNvPr>
          <p:cNvSpPr txBox="1"/>
          <p:nvPr/>
        </p:nvSpPr>
        <p:spPr>
          <a:xfrm>
            <a:off x="1317232" y="5741282"/>
            <a:ext cx="1842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Teri Shields</a:t>
            </a:r>
          </a:p>
          <a:p>
            <a:pPr algn="ctr"/>
            <a:r>
              <a:rPr lang="en-US" dirty="0"/>
              <a:t>State Coordinator</a:t>
            </a:r>
          </a:p>
        </p:txBody>
      </p:sp>
      <p:sp>
        <p:nvSpPr>
          <p:cNvPr id="16" name="Shape 235">
            <a:extLst>
              <a:ext uri="{FF2B5EF4-FFF2-40B4-BE49-F238E27FC236}">
                <a16:creationId xmlns:a16="http://schemas.microsoft.com/office/drawing/2014/main" id="{ED8A2772-1010-FE41-ABCD-CBFD4BD637E1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12,2020</a:t>
            </a:r>
          </a:p>
        </p:txBody>
      </p:sp>
    </p:spTree>
    <p:extLst>
      <p:ext uri="{BB962C8B-B14F-4D97-AF65-F5344CB8AC3E}">
        <p14:creationId xmlns:p14="http://schemas.microsoft.com/office/powerpoint/2010/main" val="2517851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9C6320E-185C-9343-8A49-06C50BB05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628547"/>
              </p:ext>
            </p:extLst>
          </p:nvPr>
        </p:nvGraphicFramePr>
        <p:xfrm>
          <a:off x="2206451" y="1919122"/>
          <a:ext cx="5008336" cy="403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4-Point Star 1"/>
          <p:cNvSpPr/>
          <p:nvPr/>
        </p:nvSpPr>
        <p:spPr>
          <a:xfrm>
            <a:off x="6710971" y="2308310"/>
            <a:ext cx="318335" cy="318895"/>
          </a:xfrm>
          <a:prstGeom prst="star4">
            <a:avLst/>
          </a:prstGeom>
          <a:solidFill>
            <a:srgbClr val="008000"/>
          </a:solidFill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628650" y="201779"/>
            <a:ext cx="7886700" cy="86825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>
                <a:effectLst/>
              </a:defRPr>
            </a:pPr>
            <a:r>
              <a:rPr lang="en-US" dirty="0"/>
              <a:t>2019 MI Bystander CPR: </a:t>
            </a:r>
            <a:r>
              <a:rPr lang="en-US" b="1" dirty="0"/>
              <a:t>43.4%</a:t>
            </a:r>
            <a:br>
              <a:rPr lang="en-US" dirty="0"/>
            </a:br>
            <a:r>
              <a:rPr lang="en-US" sz="2200" dirty="0"/>
              <a:t>(Increased from 36.7% in 2014)</a:t>
            </a:r>
            <a:endParaRPr sz="2200" b="1" dirty="0"/>
          </a:p>
        </p:txBody>
      </p:sp>
      <p:sp>
        <p:nvSpPr>
          <p:cNvPr id="236" name="Shape 236"/>
          <p:cNvSpPr/>
          <p:nvPr/>
        </p:nvSpPr>
        <p:spPr>
          <a:xfrm>
            <a:off x="0" y="10604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dist="35921" dir="2700000" rotWithShape="0">
              <a:srgbClr val="FFFFFF"/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4-Point Star 8">
            <a:extLst>
              <a:ext uri="{FF2B5EF4-FFF2-40B4-BE49-F238E27FC236}">
                <a16:creationId xmlns:a16="http://schemas.microsoft.com/office/drawing/2014/main" id="{E5CE82E0-4530-CD42-9111-8BA4584BA99E}"/>
              </a:ext>
            </a:extLst>
          </p:cNvPr>
          <p:cNvSpPr/>
          <p:nvPr/>
        </p:nvSpPr>
        <p:spPr>
          <a:xfrm>
            <a:off x="5424192" y="5215108"/>
            <a:ext cx="318335" cy="318895"/>
          </a:xfrm>
          <a:prstGeom prst="star4">
            <a:avLst/>
          </a:prstGeom>
          <a:solidFill>
            <a:srgbClr val="008000"/>
          </a:solidFill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5D586-7EB4-7D4B-B562-2F3C01A4684E}"/>
              </a:ext>
            </a:extLst>
          </p:cNvPr>
          <p:cNvSpPr txBox="1"/>
          <p:nvPr/>
        </p:nvSpPr>
        <p:spPr>
          <a:xfrm>
            <a:off x="3335604" y="1519014"/>
            <a:ext cx="247279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Bystander CPR Rate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1" name="Shape 235">
            <a:extLst>
              <a:ext uri="{FF2B5EF4-FFF2-40B4-BE49-F238E27FC236}">
                <a16:creationId xmlns:a16="http://schemas.microsoft.com/office/drawing/2014/main" id="{CAB4BD35-37A2-EA4B-A51A-6806E29084BD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90616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990536"/>
              </p:ext>
            </p:extLst>
          </p:nvPr>
        </p:nvGraphicFramePr>
        <p:xfrm>
          <a:off x="1970850" y="2192055"/>
          <a:ext cx="5008336" cy="402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628650" y="0"/>
            <a:ext cx="8016586" cy="12460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>
                <a:effectLst/>
              </a:defRPr>
            </a:pPr>
            <a:r>
              <a:rPr lang="en-US" dirty="0"/>
              <a:t>2019 MI Bystander AED Applied: </a:t>
            </a:r>
            <a:r>
              <a:rPr lang="en-US" b="1" dirty="0"/>
              <a:t>9.8%</a:t>
            </a:r>
            <a:br>
              <a:rPr lang="en-US" b="1" dirty="0"/>
            </a:br>
            <a:r>
              <a:rPr lang="en-US" sz="2200" dirty="0"/>
              <a:t>(Increased from 6.3% in 2014)</a:t>
            </a:r>
            <a:endParaRPr sz="2200" b="1" dirty="0"/>
          </a:p>
        </p:txBody>
      </p:sp>
      <p:sp>
        <p:nvSpPr>
          <p:cNvPr id="236" name="Shape 236"/>
          <p:cNvSpPr/>
          <p:nvPr/>
        </p:nvSpPr>
        <p:spPr>
          <a:xfrm>
            <a:off x="0" y="10604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dist="35921" dir="2700000" rotWithShape="0">
              <a:srgbClr val="FFFFFF"/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235">
            <a:extLst>
              <a:ext uri="{FF2B5EF4-FFF2-40B4-BE49-F238E27FC236}">
                <a16:creationId xmlns:a16="http://schemas.microsoft.com/office/drawing/2014/main" id="{24E1804C-BA04-4443-9ECF-C7A98F5547A0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  <p:sp>
        <p:nvSpPr>
          <p:cNvPr id="9" name="4-Point Star 8">
            <a:extLst>
              <a:ext uri="{FF2B5EF4-FFF2-40B4-BE49-F238E27FC236}">
                <a16:creationId xmlns:a16="http://schemas.microsoft.com/office/drawing/2014/main" id="{C3423314-C69E-7E4E-800C-04235560AAEF}"/>
              </a:ext>
            </a:extLst>
          </p:cNvPr>
          <p:cNvSpPr/>
          <p:nvPr/>
        </p:nvSpPr>
        <p:spPr>
          <a:xfrm>
            <a:off x="6426868" y="2805665"/>
            <a:ext cx="318335" cy="318895"/>
          </a:xfrm>
          <a:prstGeom prst="star4">
            <a:avLst/>
          </a:prstGeom>
          <a:solidFill>
            <a:srgbClr val="008000"/>
          </a:solidFill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0" name="4-Point Star 9">
            <a:extLst>
              <a:ext uri="{FF2B5EF4-FFF2-40B4-BE49-F238E27FC236}">
                <a16:creationId xmlns:a16="http://schemas.microsoft.com/office/drawing/2014/main" id="{3E30807F-B9D2-F34C-81BD-640C116B6E88}"/>
              </a:ext>
            </a:extLst>
          </p:cNvPr>
          <p:cNvSpPr/>
          <p:nvPr/>
        </p:nvSpPr>
        <p:spPr>
          <a:xfrm>
            <a:off x="5176434" y="5470904"/>
            <a:ext cx="318335" cy="318895"/>
          </a:xfrm>
          <a:prstGeom prst="star4">
            <a:avLst/>
          </a:prstGeom>
          <a:solidFill>
            <a:srgbClr val="008000"/>
          </a:solidFill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E1A7F-DE3B-344A-B8BD-932DD816F4F7}"/>
              </a:ext>
            </a:extLst>
          </p:cNvPr>
          <p:cNvSpPr txBox="1"/>
          <p:nvPr/>
        </p:nvSpPr>
        <p:spPr>
          <a:xfrm>
            <a:off x="2878749" y="1519014"/>
            <a:ext cx="338650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Bystander AED Applied Rate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38981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810936"/>
              </p:ext>
            </p:extLst>
          </p:nvPr>
        </p:nvGraphicFramePr>
        <p:xfrm>
          <a:off x="1887723" y="2336960"/>
          <a:ext cx="5008336" cy="402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152400" y="201779"/>
            <a:ext cx="8788400" cy="86825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>
                <a:effectLst/>
              </a:defRPr>
            </a:pPr>
            <a:r>
              <a:rPr lang="en-US" sz="2800" dirty="0"/>
              <a:t>2019 MI Return of Spontaneous Circulation: </a:t>
            </a:r>
            <a:r>
              <a:rPr lang="en-US" sz="2800" b="1" dirty="0"/>
              <a:t>29.7%</a:t>
            </a:r>
            <a:br>
              <a:rPr lang="en-US" sz="2800" b="1" dirty="0"/>
            </a:br>
            <a:r>
              <a:rPr lang="en-US" sz="2200" dirty="0"/>
              <a:t>(Increased from 26.3% in 2014)</a:t>
            </a:r>
            <a:endParaRPr sz="2200" b="1" dirty="0"/>
          </a:p>
        </p:txBody>
      </p:sp>
      <p:sp>
        <p:nvSpPr>
          <p:cNvPr id="236" name="Shape 236"/>
          <p:cNvSpPr/>
          <p:nvPr/>
        </p:nvSpPr>
        <p:spPr>
          <a:xfrm>
            <a:off x="0" y="10604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dist="35921" dir="2700000" rotWithShape="0">
              <a:srgbClr val="FFFFFF"/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4-Point Star 7">
            <a:extLst>
              <a:ext uri="{FF2B5EF4-FFF2-40B4-BE49-F238E27FC236}">
                <a16:creationId xmlns:a16="http://schemas.microsoft.com/office/drawing/2014/main" id="{397861AA-D725-F14A-BC9E-849A44541418}"/>
              </a:ext>
            </a:extLst>
          </p:cNvPr>
          <p:cNvSpPr/>
          <p:nvPr/>
        </p:nvSpPr>
        <p:spPr>
          <a:xfrm>
            <a:off x="6388588" y="2669474"/>
            <a:ext cx="318335" cy="318895"/>
          </a:xfrm>
          <a:prstGeom prst="star4">
            <a:avLst/>
          </a:prstGeom>
          <a:solidFill>
            <a:srgbClr val="008000"/>
          </a:solidFill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4-Point Star 8">
            <a:extLst>
              <a:ext uri="{FF2B5EF4-FFF2-40B4-BE49-F238E27FC236}">
                <a16:creationId xmlns:a16="http://schemas.microsoft.com/office/drawing/2014/main" id="{66A49A37-81AC-D54E-A4F1-32AA3B6C6B3F}"/>
              </a:ext>
            </a:extLst>
          </p:cNvPr>
          <p:cNvSpPr/>
          <p:nvPr/>
        </p:nvSpPr>
        <p:spPr>
          <a:xfrm>
            <a:off x="5067946" y="5641384"/>
            <a:ext cx="318335" cy="318895"/>
          </a:xfrm>
          <a:prstGeom prst="star4">
            <a:avLst/>
          </a:prstGeom>
          <a:solidFill>
            <a:srgbClr val="008000"/>
          </a:solidFill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2AFBEF-C102-9648-ADA1-23CEE2BE0901}"/>
              </a:ext>
            </a:extLst>
          </p:cNvPr>
          <p:cNvSpPr txBox="1"/>
          <p:nvPr/>
        </p:nvSpPr>
        <p:spPr>
          <a:xfrm>
            <a:off x="3780244" y="1528593"/>
            <a:ext cx="144686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ROSC Rate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8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Shape 235">
            <a:extLst>
              <a:ext uri="{FF2B5EF4-FFF2-40B4-BE49-F238E27FC236}">
                <a16:creationId xmlns:a16="http://schemas.microsoft.com/office/drawing/2014/main" id="{E2AAF8EB-A07E-4C49-8CFA-357F6EF5A7F2}"/>
              </a:ext>
            </a:extLst>
          </p:cNvPr>
          <p:cNvSpPr/>
          <p:nvPr/>
        </p:nvSpPr>
        <p:spPr>
          <a:xfrm>
            <a:off x="287867" y="6453424"/>
            <a:ext cx="2057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9789645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frxcjdgkObC1cHJ61H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frxcjdgkObC1cHJ61H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frxcjdgkObC1cHJ61HZ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frxcjdgkObC1cHJ61H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frxcjdgkObC1cHJ61H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frxcjdgkObC1cHJ61HZQ"/>
</p:tagLst>
</file>

<file path=ppt/theme/theme1.xml><?xml version="1.0" encoding="utf-8"?>
<a:theme xmlns:a="http://schemas.openxmlformats.org/drawingml/2006/main" name="Beam">
  <a:themeElements>
    <a:clrScheme name="Beam">
      <a:dk1>
        <a:srgbClr val="00003E"/>
      </a:dk1>
      <a:lt1>
        <a:srgbClr val="000080"/>
      </a:lt1>
      <a:dk2>
        <a:srgbClr val="A7A7A7"/>
      </a:dk2>
      <a:lt2>
        <a:srgbClr val="535353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0000FF"/>
      </a:hlink>
      <a:folHlink>
        <a:srgbClr val="FF00FF"/>
      </a:folHlink>
    </a:clrScheme>
    <a:fontScheme name="Beam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8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8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eam">
  <a:themeElements>
    <a:clrScheme name="Bea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0000FF"/>
      </a:hlink>
      <a:folHlink>
        <a:srgbClr val="FF00FF"/>
      </a:folHlink>
    </a:clrScheme>
    <a:fontScheme name="Beam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8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8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973</Words>
  <Application>Microsoft Macintosh PowerPoint</Application>
  <PresentationFormat>On-screen Show (4:3)</PresentationFormat>
  <Paragraphs>133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Avenir Next Medium</vt:lpstr>
      <vt:lpstr>Calibri</vt:lpstr>
      <vt:lpstr>Helvetica</vt:lpstr>
      <vt:lpstr>Wingdings</vt:lpstr>
      <vt:lpstr>Beam</vt:lpstr>
      <vt:lpstr>Document</vt:lpstr>
      <vt:lpstr>SaveMiHeart Conference</vt:lpstr>
      <vt:lpstr>Disclosures</vt:lpstr>
      <vt:lpstr>Save 1 extra life every day</vt:lpstr>
      <vt:lpstr>System of Care for Out-of-Hospital Cardiac Arrest</vt:lpstr>
      <vt:lpstr>Michigan CARES 2018 Summary Report</vt:lpstr>
      <vt:lpstr>Michigan CARES 2019</vt:lpstr>
      <vt:lpstr>2019 MI Bystander CPR: 43.4% (Increased from 36.7% in 2014)</vt:lpstr>
      <vt:lpstr>2019 MI Bystander AED Applied: 9.8% (Increased from 6.3% in 2014)</vt:lpstr>
      <vt:lpstr>2019 MI Return of Spontaneous Circulation: 29.7% (Increased from 26.3% in 2014)</vt:lpstr>
      <vt:lpstr>2019 MI Survival to Hospital Discharge: 8.7% (Increased from 7.9% in 2014)</vt:lpstr>
      <vt:lpstr>2019 MI Survival with Good Neurologic Function: 7.1% (Increased from 6.2% in 2014)</vt:lpstr>
      <vt:lpstr>2018 MI In-Hospital Mortality: 66.5% (Increased from 66.2% in 2014)</vt:lpstr>
      <vt:lpstr>Michigan Chain of Survival</vt:lpstr>
      <vt:lpstr>SaveMiHeart Dashboard: 2019</vt:lpstr>
      <vt:lpstr>SaveMiHeart Impact: 2019</vt:lpstr>
      <vt:lpstr>System of Care for Out-of-Hospital Cardiac Arrest</vt:lpstr>
      <vt:lpstr>Variability in Overall Survival</vt:lpstr>
      <vt:lpstr>Variability in Bystander CPR</vt:lpstr>
      <vt:lpstr>Variability in Sustained ROSC</vt:lpstr>
      <vt:lpstr>Variability in Hospital Hypothermia</vt:lpstr>
      <vt:lpstr>Variability in Coronary Angiography</vt:lpstr>
      <vt:lpstr>Variability in Hospital Mortality</vt:lpstr>
      <vt:lpstr>COVID-19</vt:lpstr>
      <vt:lpstr>COVID-19 IMPACT Preliminary CARES data February to April of 2020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SaveMiHeart Conference</dc:title>
  <cp:lastModifiedBy>jim pribble</cp:lastModifiedBy>
  <cp:revision>100</cp:revision>
  <cp:lastPrinted>2018-05-11T13:45:38Z</cp:lastPrinted>
  <dcterms:modified xsi:type="dcterms:W3CDTF">2020-06-11T15:49:13Z</dcterms:modified>
</cp:coreProperties>
</file>