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4" r:id="rId6"/>
    <p:sldId id="265" r:id="rId7"/>
    <p:sldId id="267" r:id="rId8"/>
    <p:sldId id="266" r:id="rId9"/>
    <p:sldId id="288" r:id="rId10"/>
    <p:sldId id="261" r:id="rId11"/>
    <p:sldId id="262" r:id="rId12"/>
    <p:sldId id="273" r:id="rId13"/>
    <p:sldId id="274" r:id="rId14"/>
    <p:sldId id="287" r:id="rId15"/>
    <p:sldId id="284" r:id="rId16"/>
    <p:sldId id="285" r:id="rId17"/>
    <p:sldId id="282" r:id="rId18"/>
    <p:sldId id="283" r:id="rId19"/>
    <p:sldId id="275" r:id="rId20"/>
    <p:sldId id="276" r:id="rId21"/>
    <p:sldId id="277" r:id="rId22"/>
    <p:sldId id="289" r:id="rId23"/>
    <p:sldId id="28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0"/>
  </p:normalViewPr>
  <p:slideViewPr>
    <p:cSldViewPr snapToGrid="0" snapToObjects="1">
      <p:cViewPr varScale="1">
        <p:scale>
          <a:sx n="62" d="100"/>
          <a:sy n="62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8A7A4-359C-E240-AED9-4F409378C2E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44E8E-D104-0E44-9A3F-815E7F96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8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4E8E-D104-0E44-9A3F-815E7F9633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4E8E-D104-0E44-9A3F-815E7F9633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3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E101-3398-1945-B6A3-237E1F3378C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2FEE-FE68-D743-ABE6-66B3CAB4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3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E101-3398-1945-B6A3-237E1F3378C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2FEE-FE68-D743-ABE6-66B3CAB4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8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E101-3398-1945-B6A3-237E1F3378C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2FEE-FE68-D743-ABE6-66B3CAB4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9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E101-3398-1945-B6A3-237E1F3378C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2FEE-FE68-D743-ABE6-66B3CAB4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4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E101-3398-1945-B6A3-237E1F3378C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2FEE-FE68-D743-ABE6-66B3CAB4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6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E101-3398-1945-B6A3-237E1F3378C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2FEE-FE68-D743-ABE6-66B3CAB4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3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E101-3398-1945-B6A3-237E1F3378C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2FEE-FE68-D743-ABE6-66B3CAB437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6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E101-3398-1945-B6A3-237E1F3378C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2FEE-FE68-D743-ABE6-66B3CAB4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6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E101-3398-1945-B6A3-237E1F3378C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2FEE-FE68-D743-ABE6-66B3CAB4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2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E101-3398-1945-B6A3-237E1F3378C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2FEE-FE68-D743-ABE6-66B3CAB4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3CBE101-3398-1945-B6A3-237E1F3378C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2FEE-FE68-D743-ABE6-66B3CAB4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8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3CBE101-3398-1945-B6A3-237E1F3378C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6E62FEE-FE68-D743-ABE6-66B3CAB4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3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.gov/EM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B005-9CD1-0843-9EF2-54F69F26C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488" y="2038098"/>
            <a:ext cx="9978656" cy="1645920"/>
          </a:xfrm>
        </p:spPr>
        <p:txBody>
          <a:bodyPr/>
          <a:lstStyle/>
          <a:p>
            <a:r>
              <a:rPr lang="en-US" b="1" dirty="0"/>
              <a:t>The impact of COVID-19 on State EMS protocols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F128D-08B8-9245-88DE-D6D983D2D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054832"/>
            <a:ext cx="6801612" cy="1239894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William Fales, MD</a:t>
            </a:r>
          </a:p>
          <a:p>
            <a:r>
              <a:rPr lang="en-US" dirty="0"/>
              <a:t>State Medical Director</a:t>
            </a:r>
          </a:p>
          <a:p>
            <a:r>
              <a:rPr lang="en-US" dirty="0"/>
              <a:t>MDHHS Division of EMS and Trauma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6DDF6-98D0-A143-BBDB-16412F333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447" y="513079"/>
            <a:ext cx="4940300" cy="127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3B58FF-0A40-1945-9888-A95315701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678" y="3939037"/>
            <a:ext cx="2764466" cy="14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17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C32E-B1D9-444D-8B91-7C5F79572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208"/>
            <a:ext cx="10219660" cy="1188720"/>
          </a:xfrm>
        </p:spPr>
        <p:txBody>
          <a:bodyPr>
            <a:normAutofit fontScale="90000"/>
          </a:bodyPr>
          <a:lstStyle/>
          <a:p>
            <a:r>
              <a:rPr lang="en-US" sz="2200" b="1" dirty="0"/>
              <a:t>Statewide Non-Traumatic Cardiac Arrests 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200" b="1" dirty="0"/>
              <a:t>March to May 2019 vs 2020 – Source MI-EMSIS (Biospatial)</a:t>
            </a:r>
            <a:endParaRPr lang="en-US" sz="36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CDCB6A-7FC7-5642-BC73-203C9A793C89}"/>
              </a:ext>
            </a:extLst>
          </p:cNvPr>
          <p:cNvGrpSpPr/>
          <p:nvPr/>
        </p:nvGrpSpPr>
        <p:grpSpPr>
          <a:xfrm>
            <a:off x="297543" y="1403100"/>
            <a:ext cx="11596914" cy="2649482"/>
            <a:chOff x="297543" y="1523574"/>
            <a:chExt cx="11596914" cy="26494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37AEE84-A146-854A-9D5E-A8A7631B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543" y="1523574"/>
              <a:ext cx="11596914" cy="2649482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8EE4D9-8DBD-3A41-97C7-0F3CE15E04B3}"/>
                </a:ext>
              </a:extLst>
            </p:cNvPr>
            <p:cNvCxnSpPr/>
            <p:nvPr/>
          </p:nvCxnSpPr>
          <p:spPr>
            <a:xfrm>
              <a:off x="838200" y="2280213"/>
              <a:ext cx="110562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9BDCAC-F22C-914D-BF88-3C002F689A91}"/>
              </a:ext>
            </a:extLst>
          </p:cNvPr>
          <p:cNvGrpSpPr/>
          <p:nvPr/>
        </p:nvGrpSpPr>
        <p:grpSpPr>
          <a:xfrm>
            <a:off x="297543" y="4173056"/>
            <a:ext cx="11596914" cy="2563687"/>
            <a:chOff x="297543" y="4173056"/>
            <a:chExt cx="11596914" cy="25636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2990DD-8515-304A-9C8B-F090E5314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543" y="4173056"/>
              <a:ext cx="11596914" cy="2563687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EB8E82-9517-F743-9EDA-740E14611BDA}"/>
                </a:ext>
              </a:extLst>
            </p:cNvPr>
            <p:cNvCxnSpPr/>
            <p:nvPr/>
          </p:nvCxnSpPr>
          <p:spPr>
            <a:xfrm>
              <a:off x="735957" y="5454899"/>
              <a:ext cx="110562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FD5C5AA-B58D-C748-B9C1-1FEF5B4987F8}"/>
              </a:ext>
            </a:extLst>
          </p:cNvPr>
          <p:cNvSpPr txBox="1"/>
          <p:nvPr/>
        </p:nvSpPr>
        <p:spPr>
          <a:xfrm rot="20892121">
            <a:off x="7489865" y="3854138"/>
            <a:ext cx="330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43.1% Increase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CAC2BB-B7E7-9047-8474-BDF113A78FC2}"/>
              </a:ext>
            </a:extLst>
          </p:cNvPr>
          <p:cNvSpPr txBox="1"/>
          <p:nvPr/>
        </p:nvSpPr>
        <p:spPr>
          <a:xfrm>
            <a:off x="11057860" y="5166837"/>
            <a:ext cx="1009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250/</a:t>
            </a:r>
            <a:r>
              <a:rPr lang="en-US" dirty="0" err="1"/>
              <a:t>wk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4B7396-7A88-074E-8781-39C441C0110C}"/>
              </a:ext>
            </a:extLst>
          </p:cNvPr>
          <p:cNvSpPr txBox="1"/>
          <p:nvPr/>
        </p:nvSpPr>
        <p:spPr>
          <a:xfrm>
            <a:off x="11057860" y="1811162"/>
            <a:ext cx="101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250/</a:t>
            </a:r>
            <a:r>
              <a:rPr lang="en-US" dirty="0" err="1"/>
              <a:t>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2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49E48-F21F-3244-B0B6-E0E88687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17" y="0"/>
            <a:ext cx="10515600" cy="1106749"/>
          </a:xfrm>
        </p:spPr>
        <p:txBody>
          <a:bodyPr>
            <a:noAutofit/>
          </a:bodyPr>
          <a:lstStyle/>
          <a:p>
            <a:r>
              <a:rPr lang="en-US" sz="2000" b="1" dirty="0"/>
              <a:t>Statewide Non-Traumatic Arrests </a:t>
            </a:r>
            <a:br>
              <a:rPr lang="en-US" sz="2000" b="1" dirty="0"/>
            </a:br>
            <a:r>
              <a:rPr lang="en-US" sz="2000" b="1" dirty="0"/>
              <a:t>March to May 2019 vs 2020 – Source MI-EMSIS (Biospatial)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9E303-8C8A-7241-A03B-8720717DE152}"/>
              </a:ext>
            </a:extLst>
          </p:cNvPr>
          <p:cNvSpPr txBox="1"/>
          <p:nvPr/>
        </p:nvSpPr>
        <p:spPr>
          <a:xfrm>
            <a:off x="11032988" y="827602"/>
            <a:ext cx="59145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b="1" dirty="0"/>
              <a:t>2</a:t>
            </a:r>
          </a:p>
          <a:p>
            <a:r>
              <a:rPr lang="en-US" sz="2800" b="1" dirty="0"/>
              <a:t>0</a:t>
            </a:r>
          </a:p>
          <a:p>
            <a:r>
              <a:rPr lang="en-US" sz="2800" b="1" dirty="0"/>
              <a:t>1</a:t>
            </a:r>
          </a:p>
          <a:p>
            <a:r>
              <a:rPr lang="en-US" sz="2800" b="1" dirty="0"/>
              <a:t>9</a:t>
            </a: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2</a:t>
            </a:r>
          </a:p>
          <a:p>
            <a:r>
              <a:rPr lang="en-US" sz="2800" b="1" dirty="0"/>
              <a:t>0</a:t>
            </a:r>
          </a:p>
          <a:p>
            <a:r>
              <a:rPr lang="en-US" sz="2800" b="1" dirty="0"/>
              <a:t>2</a:t>
            </a:r>
          </a:p>
          <a:p>
            <a:r>
              <a:rPr lang="en-US" sz="2800" b="1" dirty="0"/>
              <a:t>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A0EBE-708E-6D4F-8AFC-50AB99BA6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803"/>
          <a:stretch/>
        </p:blipFill>
        <p:spPr>
          <a:xfrm>
            <a:off x="773517" y="3854227"/>
            <a:ext cx="9762462" cy="2787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C923C-6F0D-9C48-8854-5AE11A51BD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915"/>
          <a:stretch/>
        </p:blipFill>
        <p:spPr>
          <a:xfrm>
            <a:off x="773517" y="1125314"/>
            <a:ext cx="9762462" cy="27914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BFDC5E-6FE3-034E-B57B-E5DC7D43B2E8}"/>
              </a:ext>
            </a:extLst>
          </p:cNvPr>
          <p:cNvSpPr txBox="1"/>
          <p:nvPr/>
        </p:nvSpPr>
        <p:spPr>
          <a:xfrm>
            <a:off x="3097529" y="1617448"/>
            <a:ext cx="99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38%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AA22E-1974-5E4B-94D3-9545C1388E55}"/>
              </a:ext>
            </a:extLst>
          </p:cNvPr>
          <p:cNvSpPr txBox="1"/>
          <p:nvPr/>
        </p:nvSpPr>
        <p:spPr>
          <a:xfrm>
            <a:off x="4734287" y="1755009"/>
            <a:ext cx="99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AF4023-F000-3949-994C-D1CBE492EBFB}"/>
              </a:ext>
            </a:extLst>
          </p:cNvPr>
          <p:cNvSpPr txBox="1"/>
          <p:nvPr/>
        </p:nvSpPr>
        <p:spPr>
          <a:xfrm>
            <a:off x="1507373" y="2743684"/>
            <a:ext cx="99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7A07B3-646A-0343-A550-16108F64D687}"/>
              </a:ext>
            </a:extLst>
          </p:cNvPr>
          <p:cNvSpPr txBox="1"/>
          <p:nvPr/>
        </p:nvSpPr>
        <p:spPr>
          <a:xfrm>
            <a:off x="6338335" y="1610165"/>
            <a:ext cx="99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47%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F40DD-8959-E14D-9C8B-826ECAEEB04D}"/>
              </a:ext>
            </a:extLst>
          </p:cNvPr>
          <p:cNvSpPr txBox="1"/>
          <p:nvPr/>
        </p:nvSpPr>
        <p:spPr>
          <a:xfrm>
            <a:off x="7908472" y="1882949"/>
            <a:ext cx="99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31%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4E45D1-53D1-564C-9F29-739E7D82919E}"/>
              </a:ext>
            </a:extLst>
          </p:cNvPr>
          <p:cNvSpPr txBox="1"/>
          <p:nvPr/>
        </p:nvSpPr>
        <p:spPr>
          <a:xfrm>
            <a:off x="9478565" y="2836635"/>
            <a:ext cx="99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2E798F-A481-FE43-9956-7B91F5C315F2}"/>
              </a:ext>
            </a:extLst>
          </p:cNvPr>
          <p:cNvSpPr txBox="1"/>
          <p:nvPr/>
        </p:nvSpPr>
        <p:spPr>
          <a:xfrm>
            <a:off x="1507372" y="5526624"/>
            <a:ext cx="99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7583F7-E088-634D-AAE7-1B74BEF56A13}"/>
              </a:ext>
            </a:extLst>
          </p:cNvPr>
          <p:cNvSpPr txBox="1"/>
          <p:nvPr/>
        </p:nvSpPr>
        <p:spPr>
          <a:xfrm>
            <a:off x="3100637" y="4570154"/>
            <a:ext cx="99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38%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E30AFF-D136-1F45-8708-0B0C7FE85FC5}"/>
              </a:ext>
            </a:extLst>
          </p:cNvPr>
          <p:cNvSpPr txBox="1"/>
          <p:nvPr/>
        </p:nvSpPr>
        <p:spPr>
          <a:xfrm>
            <a:off x="4663999" y="4725104"/>
            <a:ext cx="99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5AC681-4F27-8C4D-B9DE-762ECF2EDA79}"/>
              </a:ext>
            </a:extLst>
          </p:cNvPr>
          <p:cNvSpPr txBox="1"/>
          <p:nvPr/>
        </p:nvSpPr>
        <p:spPr>
          <a:xfrm>
            <a:off x="6211037" y="4260962"/>
            <a:ext cx="99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59%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E5364F-6A7C-2942-B50E-167F1F3CC4C2}"/>
              </a:ext>
            </a:extLst>
          </p:cNvPr>
          <p:cNvSpPr txBox="1"/>
          <p:nvPr/>
        </p:nvSpPr>
        <p:spPr>
          <a:xfrm>
            <a:off x="7702522" y="5406192"/>
            <a:ext cx="99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2099C3-46F9-284A-ADE8-5B4334286E4C}"/>
              </a:ext>
            </a:extLst>
          </p:cNvPr>
          <p:cNvSpPr txBox="1"/>
          <p:nvPr/>
        </p:nvSpPr>
        <p:spPr>
          <a:xfrm>
            <a:off x="9302800" y="5713158"/>
            <a:ext cx="99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230358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EF168-D912-044E-B144-0FE0EC23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3" y="365125"/>
            <a:ext cx="11557590" cy="1325563"/>
          </a:xfrm>
        </p:spPr>
        <p:txBody>
          <a:bodyPr>
            <a:noAutofit/>
          </a:bodyPr>
          <a:lstStyle/>
          <a:p>
            <a:r>
              <a:rPr lang="en-US" sz="2400" b="1" dirty="0"/>
              <a:t>S</a:t>
            </a:r>
            <a:r>
              <a:rPr lang="en-US" sz="2000" b="1" dirty="0"/>
              <a:t>tatewide Shockable Arrests, Presumed Cardiac Etiology </a:t>
            </a:r>
            <a:br>
              <a:rPr lang="en-US" sz="2000" b="1" dirty="0"/>
            </a:br>
            <a:r>
              <a:rPr lang="en-US" sz="2000" b="1" dirty="0"/>
              <a:t>March to May 2019 vs 2020 – Source MI-EMSIS (Biospatial)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CE0A5D-9461-124A-ACC4-E5A1BC824F87}"/>
              </a:ext>
            </a:extLst>
          </p:cNvPr>
          <p:cNvSpPr txBox="1"/>
          <p:nvPr/>
        </p:nvSpPr>
        <p:spPr>
          <a:xfrm rot="20892121">
            <a:off x="8752116" y="4499429"/>
            <a:ext cx="227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37.1% Increase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AC413C-BB6A-C74F-B35A-AC99263AC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9" y="4431207"/>
            <a:ext cx="10515601" cy="23963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66B502-DFE7-5A41-8BEE-26D81E457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21" y="2040689"/>
            <a:ext cx="10529779" cy="24147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C9C835-7CF1-264C-B18C-519E76467668}"/>
              </a:ext>
            </a:extLst>
          </p:cNvPr>
          <p:cNvSpPr txBox="1"/>
          <p:nvPr/>
        </p:nvSpPr>
        <p:spPr>
          <a:xfrm rot="20892121">
            <a:off x="7724640" y="4225881"/>
            <a:ext cx="2840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14.8% Increase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29079D-38C2-5D46-9636-18E62E13D22C}"/>
              </a:ext>
            </a:extLst>
          </p:cNvPr>
          <p:cNvCxnSpPr>
            <a:cxnSpLocks/>
          </p:cNvCxnSpPr>
          <p:nvPr/>
        </p:nvCxnSpPr>
        <p:spPr>
          <a:xfrm>
            <a:off x="1135743" y="3106037"/>
            <a:ext cx="101164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71AA48-309C-2549-A175-E3E7D6821711}"/>
              </a:ext>
            </a:extLst>
          </p:cNvPr>
          <p:cNvCxnSpPr>
            <a:cxnSpLocks/>
          </p:cNvCxnSpPr>
          <p:nvPr/>
        </p:nvCxnSpPr>
        <p:spPr>
          <a:xfrm>
            <a:off x="1135743" y="5470009"/>
            <a:ext cx="101164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7B678FE-78DD-784F-AE67-4F6E71C13E77}"/>
              </a:ext>
            </a:extLst>
          </p:cNvPr>
          <p:cNvSpPr txBox="1"/>
          <p:nvPr/>
        </p:nvSpPr>
        <p:spPr>
          <a:xfrm>
            <a:off x="11252200" y="2884847"/>
            <a:ext cx="84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25/</a:t>
            </a:r>
            <a:r>
              <a:rPr lang="en-US" dirty="0" err="1"/>
              <a:t>wk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9A5126-04E1-B64F-BCC8-1AADA1FB7FDD}"/>
              </a:ext>
            </a:extLst>
          </p:cNvPr>
          <p:cNvSpPr txBox="1"/>
          <p:nvPr/>
        </p:nvSpPr>
        <p:spPr>
          <a:xfrm>
            <a:off x="11227814" y="5226390"/>
            <a:ext cx="84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25/</a:t>
            </a:r>
            <a:r>
              <a:rPr lang="en-US" dirty="0" err="1"/>
              <a:t>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6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68D60-05BF-B841-98C9-3776BC649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219389"/>
            <a:ext cx="10823944" cy="1056921"/>
          </a:xfrm>
        </p:spPr>
        <p:txBody>
          <a:bodyPr>
            <a:normAutofit/>
          </a:bodyPr>
          <a:lstStyle/>
          <a:p>
            <a:r>
              <a:rPr lang="en-US" sz="2400" b="1" dirty="0"/>
              <a:t>S</a:t>
            </a:r>
            <a:r>
              <a:rPr lang="en-US" sz="2000" b="1" dirty="0"/>
              <a:t>tatewide Shockable Arrests, Presumed Cardiac Etiology </a:t>
            </a:r>
            <a:br>
              <a:rPr lang="en-US" sz="2000" b="1" dirty="0"/>
            </a:br>
            <a:r>
              <a:rPr lang="en-US" sz="2000" b="1" dirty="0"/>
              <a:t>March to May 2019 vs 2020 – Source MI-EMSIS (Biospatial)</a:t>
            </a:r>
            <a:endParaRPr lang="en-US" sz="32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7D72D2-24AF-0341-A57B-7FF6ADBAB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418" y="4110911"/>
            <a:ext cx="10515600" cy="2739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F89524-2D9F-C744-82BE-A9F0DA9A5C73}"/>
              </a:ext>
            </a:extLst>
          </p:cNvPr>
          <p:cNvSpPr txBox="1"/>
          <p:nvPr/>
        </p:nvSpPr>
        <p:spPr>
          <a:xfrm>
            <a:off x="11353800" y="1132114"/>
            <a:ext cx="59145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sz="2800" b="1" dirty="0"/>
              <a:t>2</a:t>
            </a:r>
          </a:p>
          <a:p>
            <a:r>
              <a:rPr lang="en-US" sz="2800" b="1" dirty="0"/>
              <a:t>0</a:t>
            </a:r>
          </a:p>
          <a:p>
            <a:r>
              <a:rPr lang="en-US" sz="2800" b="1" dirty="0"/>
              <a:t>1</a:t>
            </a:r>
          </a:p>
          <a:p>
            <a:r>
              <a:rPr lang="en-US" sz="2800" b="1" dirty="0"/>
              <a:t>9</a:t>
            </a: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2</a:t>
            </a:r>
          </a:p>
          <a:p>
            <a:r>
              <a:rPr lang="en-US" sz="2800" b="1" dirty="0"/>
              <a:t>0</a:t>
            </a:r>
          </a:p>
          <a:p>
            <a:r>
              <a:rPr lang="en-US" sz="2800" b="1" dirty="0"/>
              <a:t>2</a:t>
            </a:r>
          </a:p>
          <a:p>
            <a:r>
              <a:rPr lang="en-US" sz="2800" b="1" dirty="0"/>
              <a:t>0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2B504-947F-7643-B249-759F1CEB68A7}"/>
              </a:ext>
            </a:extLst>
          </p:cNvPr>
          <p:cNvSpPr txBox="1"/>
          <p:nvPr/>
        </p:nvSpPr>
        <p:spPr>
          <a:xfrm>
            <a:off x="1853608" y="5904982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6D8AE1-296D-9D45-A9A9-ED632949FE21}"/>
              </a:ext>
            </a:extLst>
          </p:cNvPr>
          <p:cNvSpPr txBox="1"/>
          <p:nvPr/>
        </p:nvSpPr>
        <p:spPr>
          <a:xfrm>
            <a:off x="3484380" y="4762050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00DF25-E470-4140-BB15-E44744CFCE81}"/>
              </a:ext>
            </a:extLst>
          </p:cNvPr>
          <p:cNvSpPr txBox="1"/>
          <p:nvPr/>
        </p:nvSpPr>
        <p:spPr>
          <a:xfrm>
            <a:off x="5198878" y="4636531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BCD1E6-8773-7743-9BB7-BB1047010B8E}"/>
              </a:ext>
            </a:extLst>
          </p:cNvPr>
          <p:cNvSpPr txBox="1"/>
          <p:nvPr/>
        </p:nvSpPr>
        <p:spPr>
          <a:xfrm>
            <a:off x="6864204" y="5283332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256615-6426-D848-B193-FF5F58EC649F}"/>
              </a:ext>
            </a:extLst>
          </p:cNvPr>
          <p:cNvSpPr txBox="1"/>
          <p:nvPr/>
        </p:nvSpPr>
        <p:spPr>
          <a:xfrm>
            <a:off x="8530856" y="5771465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ADF875-630F-524B-A22F-55C4A8492728}"/>
              </a:ext>
            </a:extLst>
          </p:cNvPr>
          <p:cNvSpPr txBox="1"/>
          <p:nvPr/>
        </p:nvSpPr>
        <p:spPr>
          <a:xfrm>
            <a:off x="9948530" y="5714618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16% (29%)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41763A-FC54-6340-8663-1A0109EA8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24763"/>
            <a:ext cx="10447818" cy="24526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41518E-B379-E641-8974-3AE28D5BA844}"/>
              </a:ext>
            </a:extLst>
          </p:cNvPr>
          <p:cNvSpPr txBox="1"/>
          <p:nvPr/>
        </p:nvSpPr>
        <p:spPr>
          <a:xfrm>
            <a:off x="1777408" y="3019262"/>
            <a:ext cx="98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4E269B-5BF9-884C-A8EC-03109E6D2923}"/>
              </a:ext>
            </a:extLst>
          </p:cNvPr>
          <p:cNvSpPr txBox="1"/>
          <p:nvPr/>
        </p:nvSpPr>
        <p:spPr>
          <a:xfrm>
            <a:off x="3534444" y="1794154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51%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13DCD6-D58E-1C48-87A6-3D0E5CBC058C}"/>
              </a:ext>
            </a:extLst>
          </p:cNvPr>
          <p:cNvSpPr txBox="1"/>
          <p:nvPr/>
        </p:nvSpPr>
        <p:spPr>
          <a:xfrm>
            <a:off x="5232769" y="1567384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71%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AD81BF-69F7-0242-8E85-8F7E9112B555}"/>
              </a:ext>
            </a:extLst>
          </p:cNvPr>
          <p:cNvSpPr txBox="1"/>
          <p:nvPr/>
        </p:nvSpPr>
        <p:spPr>
          <a:xfrm>
            <a:off x="6949264" y="2618681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56FC62-E084-294C-9857-57E4484E000C}"/>
              </a:ext>
            </a:extLst>
          </p:cNvPr>
          <p:cNvSpPr txBox="1"/>
          <p:nvPr/>
        </p:nvSpPr>
        <p:spPr>
          <a:xfrm>
            <a:off x="8587563" y="2409258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31%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37237D-1F08-BE42-8AC7-0C99ACEF53B4}"/>
              </a:ext>
            </a:extLst>
          </p:cNvPr>
          <p:cNvSpPr txBox="1"/>
          <p:nvPr/>
        </p:nvSpPr>
        <p:spPr>
          <a:xfrm>
            <a:off x="9948530" y="2778590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17% (28%)</a:t>
            </a:r>
          </a:p>
        </p:txBody>
      </p:sp>
    </p:spTree>
    <p:extLst>
      <p:ext uri="{BB962C8B-B14F-4D97-AF65-F5344CB8AC3E}">
        <p14:creationId xmlns:p14="http://schemas.microsoft.com/office/powerpoint/2010/main" val="1019180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B5DF2-62FE-F04B-9935-84CFB83C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Arrest by Race</a:t>
            </a:r>
            <a:br>
              <a:rPr lang="en-US" dirty="0"/>
            </a:br>
            <a:r>
              <a:rPr lang="en-US" dirty="0"/>
              <a:t>March to May 2019 vs 2020 </a:t>
            </a:r>
          </a:p>
        </p:txBody>
      </p:sp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35661F2B-6FF8-AB4E-B094-82B28D42D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780" y="2463979"/>
            <a:ext cx="3865378" cy="3579053"/>
          </a:xfrm>
          <a:prstGeom prst="rect">
            <a:avLst/>
          </a:prstGeom>
        </p:spPr>
      </p:pic>
      <p:pic>
        <p:nvPicPr>
          <p:cNvPr id="7" name="Picture 6" descr="A picture containing device&#10;&#10;Description automatically generated">
            <a:extLst>
              <a:ext uri="{FF2B5EF4-FFF2-40B4-BE49-F238E27FC236}">
                <a16:creationId xmlns:a16="http://schemas.microsoft.com/office/drawing/2014/main" id="{CDB0BB79-E11D-9143-8CB4-211856E78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492" y="2428418"/>
            <a:ext cx="4068728" cy="3650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8CD82F-E4EE-E449-A885-F22B1B2E3FA0}"/>
              </a:ext>
            </a:extLst>
          </p:cNvPr>
          <p:cNvSpPr txBox="1"/>
          <p:nvPr/>
        </p:nvSpPr>
        <p:spPr>
          <a:xfrm>
            <a:off x="754912" y="3016872"/>
            <a:ext cx="4395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</a:t>
            </a:r>
          </a:p>
          <a:p>
            <a:r>
              <a:rPr lang="en-US" sz="3600" b="1" dirty="0"/>
              <a:t>0</a:t>
            </a:r>
          </a:p>
          <a:p>
            <a:r>
              <a:rPr lang="en-US" sz="3600" b="1" dirty="0"/>
              <a:t>1</a:t>
            </a:r>
          </a:p>
          <a:p>
            <a:r>
              <a:rPr lang="en-US" sz="3600" b="1" dirty="0"/>
              <a:t>9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FE928-0D64-E04E-B311-98FB150F2D53}"/>
              </a:ext>
            </a:extLst>
          </p:cNvPr>
          <p:cNvSpPr txBox="1"/>
          <p:nvPr/>
        </p:nvSpPr>
        <p:spPr>
          <a:xfrm>
            <a:off x="10911220" y="2947760"/>
            <a:ext cx="4395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</a:t>
            </a:r>
          </a:p>
          <a:p>
            <a:r>
              <a:rPr lang="en-US" sz="3600" b="1" dirty="0"/>
              <a:t>0</a:t>
            </a:r>
          </a:p>
          <a:p>
            <a:r>
              <a:rPr lang="en-US" sz="3600" b="1" dirty="0"/>
              <a:t>2</a:t>
            </a:r>
          </a:p>
          <a:p>
            <a:r>
              <a:rPr lang="en-US" sz="3600" b="1" dirty="0"/>
              <a:t>0</a:t>
            </a:r>
          </a:p>
        </p:txBody>
      </p:sp>
      <p:pic>
        <p:nvPicPr>
          <p:cNvPr id="2050" name="Picture 2" descr="Black Lives Matter - Wikipedia">
            <a:extLst>
              <a:ext uri="{FF2B5EF4-FFF2-40B4-BE49-F238E27FC236}">
                <a16:creationId xmlns:a16="http://schemas.microsoft.com/office/drawing/2014/main" id="{C8B510AF-5ADD-324E-86D7-414CF2351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1050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0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5A7E63-8221-C445-B2F9-A32CEF094ED7}"/>
              </a:ext>
            </a:extLst>
          </p:cNvPr>
          <p:cNvSpPr txBox="1">
            <a:spLocks/>
          </p:cNvSpPr>
          <p:nvPr/>
        </p:nvSpPr>
        <p:spPr>
          <a:xfrm>
            <a:off x="1133630" y="556301"/>
            <a:ext cx="7081521" cy="85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Michigan COVID-19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17F77B-AAA9-8B49-B926-F2B12206B902}"/>
              </a:ext>
            </a:extLst>
          </p:cNvPr>
          <p:cNvSpPr txBox="1">
            <a:spLocks/>
          </p:cNvSpPr>
          <p:nvPr/>
        </p:nvSpPr>
        <p:spPr>
          <a:xfrm>
            <a:off x="814653" y="1626781"/>
            <a:ext cx="6149672" cy="3952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/>
              <a:t>First 2 cases – March 10</a:t>
            </a:r>
          </a:p>
          <a:p>
            <a:r>
              <a:rPr lang="en-US" sz="3300" b="1" dirty="0"/>
              <a:t>Asymmetric epidemiology</a:t>
            </a:r>
          </a:p>
          <a:p>
            <a:pPr lvl="1"/>
            <a:r>
              <a:rPr lang="en-US" sz="3300" dirty="0"/>
              <a:t>SE Michigan – Extreme Activity</a:t>
            </a:r>
          </a:p>
          <a:p>
            <a:pPr lvl="1"/>
            <a:r>
              <a:rPr lang="en-US" sz="3300" dirty="0"/>
              <a:t>Rest of Michigan – Sporadic Activity</a:t>
            </a:r>
          </a:p>
          <a:p>
            <a:pPr lvl="1"/>
            <a:r>
              <a:rPr lang="en-US" sz="3300" dirty="0"/>
              <a:t>Comparable to other states</a:t>
            </a:r>
          </a:p>
          <a:p>
            <a:r>
              <a:rPr lang="en-US" sz="3300" b="1" dirty="0"/>
              <a:t>Extreme conditions in SE MI</a:t>
            </a:r>
          </a:p>
          <a:p>
            <a:pPr lvl="1"/>
            <a:r>
              <a:rPr lang="en-US" sz="3300" dirty="0"/>
              <a:t>Peak hospitalizations: &gt;4,400</a:t>
            </a:r>
          </a:p>
          <a:p>
            <a:pPr lvl="1"/>
            <a:r>
              <a:rPr lang="en-US" sz="3300" dirty="0"/>
              <a:t>12-days with &gt;1000 on ventilation</a:t>
            </a:r>
          </a:p>
          <a:p>
            <a:pPr lvl="2"/>
            <a:r>
              <a:rPr lang="en-US" sz="3300" dirty="0"/>
              <a:t>1,223 on ventilation on one day</a:t>
            </a:r>
          </a:p>
          <a:p>
            <a:pPr lvl="1"/>
            <a:r>
              <a:rPr lang="en-US" sz="3300" dirty="0"/>
              <a:t>Peak intubations in 1 day: 176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28171-343A-4148-A03A-863FD386686B}"/>
              </a:ext>
            </a:extLst>
          </p:cNvPr>
          <p:cNvSpPr txBox="1"/>
          <p:nvPr/>
        </p:nvSpPr>
        <p:spPr>
          <a:xfrm>
            <a:off x="8215151" y="5387803"/>
            <a:ext cx="2994116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Source: John Hopkins Coronavirus Resource Center (Retrieved 4/21/2020)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0975A0-2283-3A47-B360-37F2BE8B0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780" y="1491844"/>
            <a:ext cx="3872464" cy="3817667"/>
          </a:xfrm>
          <a:prstGeom prst="rect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371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88D29-1246-1F44-8591-A8496B302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14" y="709510"/>
            <a:ext cx="9431079" cy="1188720"/>
          </a:xfrm>
        </p:spPr>
        <p:txBody>
          <a:bodyPr/>
          <a:lstStyle/>
          <a:p>
            <a:r>
              <a:rPr lang="en-US" dirty="0"/>
              <a:t>Michigan COVID-19 High Impact Counties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1C4F3-B8E5-884B-B8B7-2BB489BA3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367" y="2155787"/>
            <a:ext cx="610486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Counties with Death Rate Greater than Statewide Death Rate (57.8/100K)</a:t>
            </a:r>
          </a:p>
          <a:p>
            <a:pPr lvl="1"/>
            <a:r>
              <a:rPr lang="en-US" sz="2400" dirty="0"/>
              <a:t>Wayne County (66.4/100K)</a:t>
            </a:r>
          </a:p>
          <a:p>
            <a:pPr lvl="2"/>
            <a:r>
              <a:rPr lang="en-US" sz="2400" b="1" dirty="0">
                <a:solidFill>
                  <a:srgbClr val="FF0000"/>
                </a:solidFill>
              </a:rPr>
              <a:t>City of Detroit (224.3/100K)</a:t>
            </a:r>
          </a:p>
          <a:p>
            <a:pPr lvl="1"/>
            <a:r>
              <a:rPr lang="en-US" sz="2400" dirty="0"/>
              <a:t>Oakland County (84.3/100K)</a:t>
            </a:r>
          </a:p>
          <a:p>
            <a:pPr lvl="1"/>
            <a:r>
              <a:rPr lang="en-US" sz="2400" dirty="0"/>
              <a:t>Macomb County (100.6/100K)</a:t>
            </a:r>
          </a:p>
          <a:p>
            <a:pPr lvl="1"/>
            <a:r>
              <a:rPr lang="en-US" sz="2400" dirty="0"/>
              <a:t>Genesee County (69.7/100K)</a:t>
            </a:r>
          </a:p>
          <a:p>
            <a:pPr lvl="1"/>
            <a:r>
              <a:rPr lang="en-US" sz="2400" dirty="0"/>
              <a:t>Saginaw County (61.6/100K)</a:t>
            </a:r>
          </a:p>
          <a:p>
            <a:r>
              <a:rPr lang="en-US" sz="2400" dirty="0"/>
              <a:t>Population 4.5 million</a:t>
            </a:r>
          </a:p>
          <a:p>
            <a:pPr lvl="1"/>
            <a:r>
              <a:rPr lang="en-US" sz="2400" dirty="0"/>
              <a:t>45% of state population</a:t>
            </a:r>
            <a:br>
              <a:rPr lang="en-US" sz="2400" dirty="0"/>
            </a:br>
            <a:endParaRPr lang="en-US" sz="2400" dirty="0"/>
          </a:p>
          <a:p>
            <a:pPr marL="228600" lvl="1" indent="0">
              <a:buNone/>
            </a:pPr>
            <a:r>
              <a:rPr lang="en-US" sz="1900" dirty="0"/>
              <a:t>Source: MDHHS Bureau of Epidemiology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59310-A68A-E24F-8459-ED623020F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0" y="2234595"/>
            <a:ext cx="4096194" cy="419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09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DF0C116-49A6-5645-90A3-BBA9D06AF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40" y="1581221"/>
            <a:ext cx="11235070" cy="2536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2DE00D-E3EE-454F-AC2B-B919F77B1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635" y="157624"/>
            <a:ext cx="10024730" cy="1188720"/>
          </a:xfrm>
        </p:spPr>
        <p:txBody>
          <a:bodyPr>
            <a:noAutofit/>
          </a:bodyPr>
          <a:lstStyle/>
          <a:p>
            <a:r>
              <a:rPr lang="en-US" sz="2000" b="1" dirty="0"/>
              <a:t>High impact Counties – All Non-Traumatic Arrests </a:t>
            </a:r>
            <a:br>
              <a:rPr lang="en-US" sz="2000" b="1" dirty="0"/>
            </a:br>
            <a:r>
              <a:rPr lang="en-US" sz="2000" b="1" dirty="0"/>
              <a:t>March to May 2019 vs 2020 – Source MI-EMSIS (Biospatial)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6B2CD-422D-EE4E-8E0E-3D3D67AAB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98" y="4341544"/>
            <a:ext cx="11235070" cy="246952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207AEA-B4CD-BB45-AA68-5FE6788D5E13}"/>
              </a:ext>
            </a:extLst>
          </p:cNvPr>
          <p:cNvCxnSpPr>
            <a:cxnSpLocks/>
          </p:cNvCxnSpPr>
          <p:nvPr/>
        </p:nvCxnSpPr>
        <p:spPr>
          <a:xfrm>
            <a:off x="694893" y="2267393"/>
            <a:ext cx="110349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AE0420-66F8-884F-872F-AEDBA1919541}"/>
              </a:ext>
            </a:extLst>
          </p:cNvPr>
          <p:cNvCxnSpPr>
            <a:cxnSpLocks/>
          </p:cNvCxnSpPr>
          <p:nvPr/>
        </p:nvCxnSpPr>
        <p:spPr>
          <a:xfrm>
            <a:off x="838200" y="5852783"/>
            <a:ext cx="1112005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2786C0C-B063-E64B-AA0D-C9BE9C7B6F75}"/>
              </a:ext>
            </a:extLst>
          </p:cNvPr>
          <p:cNvSpPr txBox="1"/>
          <p:nvPr/>
        </p:nvSpPr>
        <p:spPr>
          <a:xfrm rot="20892121">
            <a:off x="7559055" y="3937333"/>
            <a:ext cx="2840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61.4% Increase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8B3D84-A5C9-3740-B872-2A5B1E3FD297}"/>
              </a:ext>
            </a:extLst>
          </p:cNvPr>
          <p:cNvSpPr txBox="1"/>
          <p:nvPr/>
        </p:nvSpPr>
        <p:spPr>
          <a:xfrm>
            <a:off x="11276804" y="1940593"/>
            <a:ext cx="102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120/</a:t>
            </a:r>
            <a:r>
              <a:rPr lang="en-US" dirty="0" err="1"/>
              <a:t>wk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CBC709-417F-FA46-B74D-05D9F2CB6844}"/>
              </a:ext>
            </a:extLst>
          </p:cNvPr>
          <p:cNvSpPr txBox="1"/>
          <p:nvPr/>
        </p:nvSpPr>
        <p:spPr>
          <a:xfrm>
            <a:off x="11353800" y="5525983"/>
            <a:ext cx="91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120/</a:t>
            </a:r>
            <a:r>
              <a:rPr lang="en-US" dirty="0" err="1"/>
              <a:t>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97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FA685-6787-894F-ACC7-E9D5A743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483"/>
            <a:ext cx="10515600" cy="1054743"/>
          </a:xfrm>
        </p:spPr>
        <p:txBody>
          <a:bodyPr>
            <a:noAutofit/>
          </a:bodyPr>
          <a:lstStyle/>
          <a:p>
            <a:r>
              <a:rPr lang="en-US" sz="2000" b="1" dirty="0"/>
              <a:t>High impact Counties – All Non-Traumatic Arrests </a:t>
            </a:r>
            <a:br>
              <a:rPr lang="en-US" sz="2000" b="1" dirty="0"/>
            </a:br>
            <a:r>
              <a:rPr lang="en-US" sz="2000" b="1" dirty="0"/>
              <a:t>March to May 2019 vs 2020 – Source MI-EMSIS (Biospatial)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8CA71-E015-F744-9625-122A6EA79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30" y="4157330"/>
            <a:ext cx="10859386" cy="24506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EB7C19-16F6-6F43-9A38-CAA4E0E49233}"/>
              </a:ext>
            </a:extLst>
          </p:cNvPr>
          <p:cNvSpPr txBox="1"/>
          <p:nvPr/>
        </p:nvSpPr>
        <p:spPr>
          <a:xfrm>
            <a:off x="1510711" y="5604379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C27740-053A-CE4B-A39E-B84BB2503483}"/>
              </a:ext>
            </a:extLst>
          </p:cNvPr>
          <p:cNvSpPr txBox="1"/>
          <p:nvPr/>
        </p:nvSpPr>
        <p:spPr>
          <a:xfrm>
            <a:off x="3353469" y="4865098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F561E5-2A19-9C44-B41D-3C83DFFD210D}"/>
              </a:ext>
            </a:extLst>
          </p:cNvPr>
          <p:cNvSpPr txBox="1"/>
          <p:nvPr/>
        </p:nvSpPr>
        <p:spPr>
          <a:xfrm>
            <a:off x="4947683" y="4920200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8F53D-9F01-E149-86C2-778882BA0609}"/>
              </a:ext>
            </a:extLst>
          </p:cNvPr>
          <p:cNvSpPr txBox="1"/>
          <p:nvPr/>
        </p:nvSpPr>
        <p:spPr>
          <a:xfrm>
            <a:off x="6792655" y="4467145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DE5393-061F-8547-AAC0-4005EA11D62A}"/>
              </a:ext>
            </a:extLst>
          </p:cNvPr>
          <p:cNvSpPr txBox="1"/>
          <p:nvPr/>
        </p:nvSpPr>
        <p:spPr>
          <a:xfrm>
            <a:off x="8527313" y="5686403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51CC1-0801-2042-8E27-AEF8683538A7}"/>
              </a:ext>
            </a:extLst>
          </p:cNvPr>
          <p:cNvSpPr txBox="1"/>
          <p:nvPr/>
        </p:nvSpPr>
        <p:spPr>
          <a:xfrm>
            <a:off x="9970684" y="5789045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3% (30%)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EB9B64-989A-DC49-AD7C-79D0773DAD1A}"/>
              </a:ext>
            </a:extLst>
          </p:cNvPr>
          <p:cNvSpPr txBox="1"/>
          <p:nvPr/>
        </p:nvSpPr>
        <p:spPr>
          <a:xfrm>
            <a:off x="11353800" y="1132114"/>
            <a:ext cx="59145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sz="2800" b="1" dirty="0"/>
              <a:t>2</a:t>
            </a:r>
          </a:p>
          <a:p>
            <a:r>
              <a:rPr lang="en-US" sz="2800" b="1" dirty="0"/>
              <a:t>0</a:t>
            </a:r>
          </a:p>
          <a:p>
            <a:r>
              <a:rPr lang="en-US" sz="2800" b="1" dirty="0"/>
              <a:t>1</a:t>
            </a:r>
          </a:p>
          <a:p>
            <a:r>
              <a:rPr lang="en-US" sz="2800" b="1" dirty="0"/>
              <a:t>9</a:t>
            </a: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2</a:t>
            </a:r>
          </a:p>
          <a:p>
            <a:r>
              <a:rPr lang="en-US" sz="2800" b="1" dirty="0"/>
              <a:t>0</a:t>
            </a:r>
          </a:p>
          <a:p>
            <a:r>
              <a:rPr lang="en-US" sz="2800" b="1" dirty="0"/>
              <a:t>2</a:t>
            </a:r>
          </a:p>
          <a:p>
            <a:r>
              <a:rPr lang="en-US" sz="2800" b="1" dirty="0"/>
              <a:t>0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D23B47-D591-A74E-A0E9-B5F10A80C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29" y="1538856"/>
            <a:ext cx="10751756" cy="24506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74D0E4-450C-C64B-AEAC-760F8581F046}"/>
              </a:ext>
            </a:extLst>
          </p:cNvPr>
          <p:cNvSpPr txBox="1"/>
          <p:nvPr/>
        </p:nvSpPr>
        <p:spPr>
          <a:xfrm>
            <a:off x="1510711" y="2836848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73791A-F521-BF41-AF11-BD6E6545874A}"/>
              </a:ext>
            </a:extLst>
          </p:cNvPr>
          <p:cNvSpPr txBox="1"/>
          <p:nvPr/>
        </p:nvSpPr>
        <p:spPr>
          <a:xfrm>
            <a:off x="3181011" y="1828519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24783B-97F1-E740-8B34-D4F64FFC8C04}"/>
              </a:ext>
            </a:extLst>
          </p:cNvPr>
          <p:cNvSpPr txBox="1"/>
          <p:nvPr/>
        </p:nvSpPr>
        <p:spPr>
          <a:xfrm>
            <a:off x="4947683" y="1939616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072BDD-A992-D744-B24A-122ACE757412}"/>
              </a:ext>
            </a:extLst>
          </p:cNvPr>
          <p:cNvSpPr txBox="1"/>
          <p:nvPr/>
        </p:nvSpPr>
        <p:spPr>
          <a:xfrm>
            <a:off x="6714355" y="1936717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42%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119E68-B285-A442-8C76-BB8B8FCC452C}"/>
              </a:ext>
            </a:extLst>
          </p:cNvPr>
          <p:cNvSpPr txBox="1"/>
          <p:nvPr/>
        </p:nvSpPr>
        <p:spPr>
          <a:xfrm>
            <a:off x="8481027" y="2121383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E753F5-F390-104A-B2D5-443C2E1AAA25}"/>
              </a:ext>
            </a:extLst>
          </p:cNvPr>
          <p:cNvSpPr txBox="1"/>
          <p:nvPr/>
        </p:nvSpPr>
        <p:spPr>
          <a:xfrm>
            <a:off x="9922836" y="3125382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5% (32%)</a:t>
            </a:r>
          </a:p>
        </p:txBody>
      </p:sp>
    </p:spTree>
    <p:extLst>
      <p:ext uri="{BB962C8B-B14F-4D97-AF65-F5344CB8AC3E}">
        <p14:creationId xmlns:p14="http://schemas.microsoft.com/office/powerpoint/2010/main" val="767570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7B2EA-634A-D74A-9030-721F6863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802" y="318865"/>
            <a:ext cx="10873730" cy="918190"/>
          </a:xfrm>
        </p:spPr>
        <p:txBody>
          <a:bodyPr>
            <a:normAutofit fontScale="90000"/>
          </a:bodyPr>
          <a:lstStyle/>
          <a:p>
            <a:r>
              <a:rPr lang="en-US" sz="2200" b="1" dirty="0"/>
              <a:t>High impact Counties - Shockable Arrests </a:t>
            </a:r>
            <a:br>
              <a:rPr lang="en-US" sz="2200" b="1" dirty="0"/>
            </a:br>
            <a:r>
              <a:rPr lang="en-US" sz="2200" b="1" dirty="0"/>
              <a:t>March to May 2019 vs 2020 – Source MI-EMSIS (Biospatial)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CE8D3C-67D6-BB4E-ABA4-920283747673}"/>
              </a:ext>
            </a:extLst>
          </p:cNvPr>
          <p:cNvSpPr txBox="1"/>
          <p:nvPr/>
        </p:nvSpPr>
        <p:spPr>
          <a:xfrm rot="20892121">
            <a:off x="8752116" y="4499429"/>
            <a:ext cx="227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40.5% Increase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7088F-1A86-E14D-B983-27191E16E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1" y="1502360"/>
            <a:ext cx="11681637" cy="2588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F6979E-BC1F-DD4E-B731-4ADA08B01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81" y="3933656"/>
            <a:ext cx="11353798" cy="258812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79EB5A-0E04-1046-9766-3AFF06BED7CB}"/>
              </a:ext>
            </a:extLst>
          </p:cNvPr>
          <p:cNvCxnSpPr>
            <a:cxnSpLocks/>
          </p:cNvCxnSpPr>
          <p:nvPr/>
        </p:nvCxnSpPr>
        <p:spPr>
          <a:xfrm>
            <a:off x="735249" y="2404288"/>
            <a:ext cx="110349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ABFAF8-B114-044E-A113-3D4C36998058}"/>
              </a:ext>
            </a:extLst>
          </p:cNvPr>
          <p:cNvCxnSpPr>
            <a:cxnSpLocks/>
          </p:cNvCxnSpPr>
          <p:nvPr/>
        </p:nvCxnSpPr>
        <p:spPr>
          <a:xfrm>
            <a:off x="735249" y="5065973"/>
            <a:ext cx="1112005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91B6156-D45B-2341-8CC8-D9E34E33250E}"/>
              </a:ext>
            </a:extLst>
          </p:cNvPr>
          <p:cNvSpPr txBox="1"/>
          <p:nvPr/>
        </p:nvSpPr>
        <p:spPr>
          <a:xfrm rot="20892121">
            <a:off x="7739649" y="3900147"/>
            <a:ext cx="2840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21.7% Increase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1648AA-3BAF-7E4B-917E-66FF27920CB6}"/>
              </a:ext>
            </a:extLst>
          </p:cNvPr>
          <p:cNvSpPr txBox="1"/>
          <p:nvPr/>
        </p:nvSpPr>
        <p:spPr>
          <a:xfrm>
            <a:off x="11273630" y="2058259"/>
            <a:ext cx="84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15/</a:t>
            </a:r>
            <a:r>
              <a:rPr lang="en-US" dirty="0" err="1"/>
              <a:t>wk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55181B-F250-0B41-BC1D-15053CAC04DC}"/>
              </a:ext>
            </a:extLst>
          </p:cNvPr>
          <p:cNvSpPr txBox="1"/>
          <p:nvPr/>
        </p:nvSpPr>
        <p:spPr>
          <a:xfrm>
            <a:off x="11241987" y="4702382"/>
            <a:ext cx="84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15/</a:t>
            </a:r>
            <a:r>
              <a:rPr lang="en-US" dirty="0" err="1"/>
              <a:t>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2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466B-1926-124A-865F-32D6BF98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and 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C01EC-43B5-014C-8341-75152DBAC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619" y="2371060"/>
            <a:ext cx="9569302" cy="4189228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/>
              <a:t>Disclosures</a:t>
            </a:r>
          </a:p>
          <a:p>
            <a:pPr lvl="1"/>
            <a:r>
              <a:rPr lang="en-US" sz="2800" dirty="0"/>
              <a:t>Michigan Department of Health and Human Services</a:t>
            </a:r>
          </a:p>
          <a:p>
            <a:pPr lvl="2"/>
            <a:r>
              <a:rPr lang="en-US" sz="2800" dirty="0"/>
              <a:t>State Medical Director, Division of EMS and Trauma </a:t>
            </a:r>
          </a:p>
          <a:p>
            <a:pPr lvl="1"/>
            <a:r>
              <a:rPr lang="en-US" sz="2800" dirty="0"/>
              <a:t>Western Michigan University Homer Stryker MD School of Medicine</a:t>
            </a:r>
          </a:p>
          <a:p>
            <a:pPr lvl="2"/>
            <a:r>
              <a:rPr lang="en-US" sz="2800" dirty="0"/>
              <a:t>Professor and Chief, Division of EMS and Disaster Medicine</a:t>
            </a:r>
          </a:p>
          <a:p>
            <a:pPr lvl="1"/>
            <a:r>
              <a:rPr lang="en-US" sz="2800" dirty="0"/>
              <a:t>Kalamazoo County Medical Control Authority</a:t>
            </a:r>
          </a:p>
          <a:p>
            <a:pPr lvl="2"/>
            <a:r>
              <a:rPr lang="en-US" sz="2800" dirty="0"/>
              <a:t>EMS Medical Director</a:t>
            </a:r>
          </a:p>
          <a:p>
            <a:pPr lvl="1"/>
            <a:r>
              <a:rPr lang="en-US" sz="2800" dirty="0" err="1"/>
              <a:t>SaveMIHeart</a:t>
            </a:r>
            <a:r>
              <a:rPr lang="en-US" sz="2800" dirty="0"/>
              <a:t> </a:t>
            </a:r>
          </a:p>
          <a:p>
            <a:pPr lvl="2"/>
            <a:r>
              <a:rPr lang="en-US" sz="2800" dirty="0"/>
              <a:t>Board of Directors</a:t>
            </a:r>
          </a:p>
          <a:p>
            <a:pPr lvl="2"/>
            <a:endParaRPr lang="en-US" sz="2800" dirty="0"/>
          </a:p>
          <a:p>
            <a:r>
              <a:rPr lang="en-US" sz="2800" dirty="0"/>
              <a:t>Conflicts</a:t>
            </a:r>
          </a:p>
          <a:p>
            <a:pPr lvl="1"/>
            <a:r>
              <a:rPr lang="en-US" sz="2800" dirty="0"/>
              <a:t>None to report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32C17-D7CC-874F-A568-B9C6FF681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064" y="5034190"/>
            <a:ext cx="2764466" cy="14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19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9BB4E6-54D3-1F46-ACFD-492998683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9" y="916930"/>
            <a:ext cx="10077006" cy="30856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430A77-EEA8-544C-A4AB-0A576BE6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04" y="178384"/>
            <a:ext cx="10515600" cy="792975"/>
          </a:xfrm>
        </p:spPr>
        <p:txBody>
          <a:bodyPr>
            <a:noAutofit/>
          </a:bodyPr>
          <a:lstStyle/>
          <a:p>
            <a:r>
              <a:rPr lang="en-US" sz="2000" b="1" dirty="0"/>
              <a:t>High impact Counties - Shockable Arrests </a:t>
            </a:r>
            <a:br>
              <a:rPr lang="en-US" sz="2000" b="1" dirty="0"/>
            </a:br>
            <a:r>
              <a:rPr lang="en-US" sz="2000" b="1" dirty="0"/>
              <a:t>March to May 2019 vs 2020 – Source MI-EMSIS (Biospatial)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564EC-34AB-5F4D-BF38-F6D8117879E0}"/>
              </a:ext>
            </a:extLst>
          </p:cNvPr>
          <p:cNvSpPr txBox="1"/>
          <p:nvPr/>
        </p:nvSpPr>
        <p:spPr>
          <a:xfrm>
            <a:off x="11353800" y="1132114"/>
            <a:ext cx="59145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0</a:t>
            </a:r>
          </a:p>
          <a:p>
            <a:r>
              <a:rPr lang="en-US" sz="2800" dirty="0"/>
              <a:t>1</a:t>
            </a:r>
          </a:p>
          <a:p>
            <a:r>
              <a:rPr lang="en-US" sz="2800" dirty="0"/>
              <a:t>9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0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97CB7-FB9A-C34F-968D-3DDD20E91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99" y="3979086"/>
            <a:ext cx="10077006" cy="28967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32D34C-23E1-0242-AD56-37026DDC2566}"/>
              </a:ext>
            </a:extLst>
          </p:cNvPr>
          <p:cNvSpPr txBox="1"/>
          <p:nvPr/>
        </p:nvSpPr>
        <p:spPr>
          <a:xfrm>
            <a:off x="8171093" y="580520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58C62-935F-D449-8691-E7B576FED5F5}"/>
              </a:ext>
            </a:extLst>
          </p:cNvPr>
          <p:cNvSpPr txBox="1"/>
          <p:nvPr/>
        </p:nvSpPr>
        <p:spPr>
          <a:xfrm>
            <a:off x="1541723" y="585577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F36792-8340-074A-86B9-05F9B9A73C99}"/>
              </a:ext>
            </a:extLst>
          </p:cNvPr>
          <p:cNvSpPr txBox="1"/>
          <p:nvPr/>
        </p:nvSpPr>
        <p:spPr>
          <a:xfrm>
            <a:off x="3108253" y="478148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CB2076-0BBE-3E48-A793-E9091F19529F}"/>
              </a:ext>
            </a:extLst>
          </p:cNvPr>
          <p:cNvSpPr txBox="1"/>
          <p:nvPr/>
        </p:nvSpPr>
        <p:spPr>
          <a:xfrm>
            <a:off x="2969051" y="214615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46%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D52B2-790C-5A42-8D06-D93FCC747169}"/>
              </a:ext>
            </a:extLst>
          </p:cNvPr>
          <p:cNvSpPr txBox="1"/>
          <p:nvPr/>
        </p:nvSpPr>
        <p:spPr>
          <a:xfrm>
            <a:off x="4830728" y="442284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E897C2-E55E-8043-9FC1-AED5F1E8544B}"/>
              </a:ext>
            </a:extLst>
          </p:cNvPr>
          <p:cNvSpPr txBox="1"/>
          <p:nvPr/>
        </p:nvSpPr>
        <p:spPr>
          <a:xfrm>
            <a:off x="4649972" y="162596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74%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BC065A-751D-4049-8DB5-A8D459AA9F93}"/>
              </a:ext>
            </a:extLst>
          </p:cNvPr>
          <p:cNvSpPr txBox="1"/>
          <p:nvPr/>
        </p:nvSpPr>
        <p:spPr>
          <a:xfrm>
            <a:off x="6279479" y="291754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757B4-2813-5B46-8C3C-DB8EE9889986}"/>
              </a:ext>
            </a:extLst>
          </p:cNvPr>
          <p:cNvSpPr txBox="1"/>
          <p:nvPr/>
        </p:nvSpPr>
        <p:spPr>
          <a:xfrm>
            <a:off x="6492066" y="5118149"/>
            <a:ext cx="74334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35%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665EFE-FA7B-2042-A029-0BDA48000F43}"/>
              </a:ext>
            </a:extLst>
          </p:cNvPr>
          <p:cNvSpPr txBox="1"/>
          <p:nvPr/>
        </p:nvSpPr>
        <p:spPr>
          <a:xfrm>
            <a:off x="1360967" y="261007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70DB87-E9BC-BB4F-AB3A-FA3A475B72EA}"/>
              </a:ext>
            </a:extLst>
          </p:cNvPr>
          <p:cNvSpPr txBox="1"/>
          <p:nvPr/>
        </p:nvSpPr>
        <p:spPr>
          <a:xfrm>
            <a:off x="7873379" y="235245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A3E9FF-A6D6-FE4B-ABFC-F1BB69DCFDF5}"/>
              </a:ext>
            </a:extLst>
          </p:cNvPr>
          <p:cNvSpPr txBox="1"/>
          <p:nvPr/>
        </p:nvSpPr>
        <p:spPr>
          <a:xfrm>
            <a:off x="9546235" y="295710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07EC43-252A-4B4C-A252-82F291523DCB}"/>
              </a:ext>
            </a:extLst>
          </p:cNvPr>
          <p:cNvSpPr txBox="1"/>
          <p:nvPr/>
        </p:nvSpPr>
        <p:spPr>
          <a:xfrm>
            <a:off x="9726991" y="592796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215744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66FE-7B3E-4C43-9633-C5108CC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73651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Data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7BCCD-1CA3-394A-B617-59E54E6C4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68" y="1801295"/>
            <a:ext cx="11251018" cy="454634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Cardiac arrests reported by EMS during 3-month period 2020 vs 2019 </a:t>
            </a:r>
          </a:p>
          <a:p>
            <a:pPr lvl="1"/>
            <a:r>
              <a:rPr lang="en-US" sz="2000" dirty="0"/>
              <a:t>Increased statewide by 43.1%</a:t>
            </a:r>
          </a:p>
          <a:p>
            <a:pPr lvl="1"/>
            <a:r>
              <a:rPr lang="en-US" sz="2000" dirty="0"/>
              <a:t>Increased in high impact counties by 61.4%</a:t>
            </a:r>
          </a:p>
          <a:p>
            <a:r>
              <a:rPr lang="en-US" sz="2400" dirty="0"/>
              <a:t>Overall similar with bystander witnessed, CPR, AED use</a:t>
            </a:r>
          </a:p>
          <a:p>
            <a:pPr lvl="1"/>
            <a:r>
              <a:rPr lang="en-US" sz="2000" dirty="0"/>
              <a:t>Except decline in bystander AED use in high impact counties in shockable rhythms</a:t>
            </a:r>
          </a:p>
          <a:p>
            <a:r>
              <a:rPr lang="en-US" sz="2400" dirty="0"/>
              <a:t>Arrests with shockable rhythms and cardiac etiology increased </a:t>
            </a:r>
          </a:p>
          <a:p>
            <a:pPr lvl="1"/>
            <a:r>
              <a:rPr lang="en-US" sz="2000" dirty="0"/>
              <a:t>Statewide 14.8%</a:t>
            </a:r>
          </a:p>
          <a:p>
            <a:pPr lvl="1"/>
            <a:r>
              <a:rPr lang="en-US" sz="2000" dirty="0"/>
              <a:t>High impact counties 21.7%</a:t>
            </a:r>
          </a:p>
          <a:p>
            <a:r>
              <a:rPr lang="en-US" sz="2400" dirty="0"/>
              <a:t>Intubations were decreased statewide and in high impact counties.</a:t>
            </a:r>
            <a:endParaRPr lang="en-US" sz="2200" dirty="0"/>
          </a:p>
          <a:p>
            <a:r>
              <a:rPr lang="en-US" sz="2400" dirty="0"/>
              <a:t>Field Terminations increased decreased statewide and in high impact counties.</a:t>
            </a:r>
          </a:p>
          <a:p>
            <a:r>
              <a:rPr lang="en-US" sz="2400" dirty="0"/>
              <a:t>ROSC data were limited in quality.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90CF2-3859-F244-A6AC-DB6CDD9EB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250" y="5730949"/>
            <a:ext cx="1843599" cy="9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55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022B-BEA2-984E-9BF8-21B0E17D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EB782-2C87-BF47-9827-0566B702C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99820"/>
            <a:ext cx="7729728" cy="3101983"/>
          </a:xfrm>
        </p:spPr>
        <p:txBody>
          <a:bodyPr>
            <a:normAutofit/>
          </a:bodyPr>
          <a:lstStyle/>
          <a:p>
            <a:r>
              <a:rPr lang="en-US" sz="2800" dirty="0"/>
              <a:t>During a pandemic more people die</a:t>
            </a:r>
          </a:p>
          <a:p>
            <a:r>
              <a:rPr lang="en-US" sz="2800" dirty="0"/>
              <a:t>Causes of Death?</a:t>
            </a:r>
          </a:p>
          <a:p>
            <a:pPr lvl="1"/>
            <a:r>
              <a:rPr lang="en-US" sz="2400" dirty="0"/>
              <a:t>COVID-19? vs. Non-COVID-19</a:t>
            </a:r>
          </a:p>
          <a:p>
            <a:pPr lvl="2"/>
            <a:r>
              <a:rPr lang="en-US" sz="2400" dirty="0"/>
              <a:t>Acute MI, PE, Respiratory, OD</a:t>
            </a:r>
          </a:p>
          <a:p>
            <a:pPr lvl="1"/>
            <a:r>
              <a:rPr lang="en-US" sz="2400" dirty="0"/>
              <a:t>EMS system response?</a:t>
            </a:r>
          </a:p>
          <a:p>
            <a:r>
              <a:rPr lang="en-US" sz="2600" dirty="0"/>
              <a:t>Need for better crisis communication with public?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CEC0C-5F59-8240-9577-2AAD224B9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250" y="5730949"/>
            <a:ext cx="1843599" cy="9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11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BF11-AFD4-9A4B-80C2-9F874D97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094" y="2114830"/>
            <a:ext cx="7729728" cy="1188720"/>
          </a:xfrm>
        </p:spPr>
        <p:txBody>
          <a:bodyPr>
            <a:normAutofit/>
          </a:bodyPr>
          <a:lstStyle/>
          <a:p>
            <a:r>
              <a:rPr lang="en-US" sz="4800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A39D-66D9-E447-ACA0-1EC15C3F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158" y="3909607"/>
            <a:ext cx="10515600" cy="18213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/>
              <a:t>Questions?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000" dirty="0" err="1"/>
              <a:t>falews@michigan.gov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735EA-9E90-9F43-B542-9B451BA47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50" y="508001"/>
            <a:ext cx="4940300" cy="127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B05103-53BD-D941-AC76-63A2FCDE0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250" y="5730949"/>
            <a:ext cx="1843599" cy="9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7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36DE-2B7A-9348-869E-9EDF3FF5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326" y="365125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Michigan EMS Coronavirus Disease (COVID-19) Response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04C226-5A66-BB48-B4E7-FCEC3BF7C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323" y="1830292"/>
            <a:ext cx="5801798" cy="4767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1092E7-308A-E44E-A64C-9EE043587D00}"/>
              </a:ext>
            </a:extLst>
          </p:cNvPr>
          <p:cNvSpPr txBox="1"/>
          <p:nvPr/>
        </p:nvSpPr>
        <p:spPr>
          <a:xfrm>
            <a:off x="966234" y="477401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www.Michigan.gov/EMS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19050-8955-7D4D-A301-4D422FFD3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3850" y="5143351"/>
            <a:ext cx="2052083" cy="10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CE23-F1A7-DF46-B92E-D955D4D6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20" y="287079"/>
            <a:ext cx="10768012" cy="101806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CARDIAC ARREST IN A PATIENT WITH </a:t>
            </a:r>
            <a:br>
              <a:rPr lang="en-US" b="1" dirty="0"/>
            </a:br>
            <a:r>
              <a:rPr lang="en-US" b="1" dirty="0"/>
              <a:t>SUSPECTED OR CONFIRMED COVID-19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1FE21-4549-4943-B297-1B484BA1A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662111"/>
            <a:ext cx="3439097" cy="5024437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7E5684-211D-3848-8489-047B5ECBDF43}"/>
              </a:ext>
            </a:extLst>
          </p:cNvPr>
          <p:cNvSpPr/>
          <p:nvPr/>
        </p:nvSpPr>
        <p:spPr>
          <a:xfrm>
            <a:off x="4615543" y="1704973"/>
            <a:ext cx="738777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Helvetica" pitchFamily="2" charset="0"/>
              </a:rPr>
              <a:t>Applicable patients are patients in cardiac arrest with known previous symptoms or known diagnosis of COVID-19. Concerning pre-arrest symptoms include: </a:t>
            </a:r>
          </a:p>
          <a:p>
            <a:endParaRPr lang="en-US" sz="800" dirty="0">
              <a:latin typeface="Helvetica" pitchFamily="2" charset="0"/>
            </a:endParaRPr>
          </a:p>
          <a:p>
            <a:pPr marL="635000" indent="-347663"/>
            <a:r>
              <a:rPr lang="en-US" sz="2400" dirty="0">
                <a:effectLst/>
                <a:latin typeface="Helvetica" pitchFamily="2" charset="0"/>
              </a:rPr>
              <a:t>A. </a:t>
            </a:r>
            <a:r>
              <a:rPr lang="en-US" sz="2000" dirty="0">
                <a:effectLst/>
                <a:latin typeface="Helvetica" pitchFamily="2" charset="0"/>
              </a:rPr>
              <a:t>respiratory illness (cough, shortness of breath, sore throat) </a:t>
            </a:r>
          </a:p>
          <a:p>
            <a:pPr marL="635000" indent="-347663"/>
            <a:r>
              <a:rPr lang="en-US" sz="2000" dirty="0">
                <a:effectLst/>
                <a:latin typeface="Helvetica" pitchFamily="2" charset="0"/>
              </a:rPr>
              <a:t>B. fever (all patients with fever prior to arrest should be suspected as having COVID-19) </a:t>
            </a:r>
          </a:p>
          <a:p>
            <a:pPr marL="576263" indent="-288925"/>
            <a:r>
              <a:rPr lang="en-US" sz="2000" dirty="0">
                <a:effectLst/>
                <a:latin typeface="Helvetica" pitchFamily="2" charset="0"/>
              </a:rPr>
              <a:t>C. loss of sense of taste/smell </a:t>
            </a:r>
          </a:p>
          <a:p>
            <a:pPr marL="576263" indent="-288925"/>
            <a:r>
              <a:rPr lang="en-US" sz="2000" dirty="0">
                <a:effectLst/>
                <a:latin typeface="Helvetica" pitchFamily="2" charset="0"/>
              </a:rPr>
              <a:t>D. muscle pain (myalgias) </a:t>
            </a:r>
          </a:p>
          <a:p>
            <a:pPr marL="576263" indent="-288925"/>
            <a:r>
              <a:rPr lang="en-US" sz="2000" dirty="0">
                <a:effectLst/>
                <a:latin typeface="Helvetica" pitchFamily="2" charset="0"/>
              </a:rPr>
              <a:t>E. headaches </a:t>
            </a:r>
          </a:p>
          <a:p>
            <a:pPr marL="576263" indent="-288925"/>
            <a:r>
              <a:rPr lang="en-US" sz="2000" dirty="0">
                <a:effectLst/>
                <a:latin typeface="Helvetica" pitchFamily="2" charset="0"/>
              </a:rPr>
              <a:t>F. chills with or without repeated shaking (rigors) </a:t>
            </a:r>
            <a:endParaRPr lang="en-US" sz="2400" dirty="0">
              <a:effectLst/>
              <a:latin typeface="Helvetica" pitchFamily="2" charset="0"/>
            </a:endParaRPr>
          </a:p>
          <a:p>
            <a:pPr marL="576263" indent="-288925"/>
            <a:endParaRPr lang="en-US" sz="2400" dirty="0">
              <a:latin typeface="Helvetica" pitchFamily="2" charset="0"/>
            </a:endParaRPr>
          </a:p>
          <a:p>
            <a:pPr marL="576263" indent="-288925"/>
            <a:r>
              <a:rPr lang="en-US" sz="2400" dirty="0">
                <a:latin typeface="Helvetica" pitchFamily="2" charset="0"/>
              </a:rPr>
              <a:t>Have a low threshold to suspect COVID-19</a:t>
            </a:r>
          </a:p>
          <a:p>
            <a:pPr marL="576263" indent="-288925"/>
            <a:endParaRPr 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2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CE23-F1A7-DF46-B92E-D955D4D6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357505"/>
            <a:ext cx="10768012" cy="992829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CARDIAC ARREST IN A PATIENT WITH </a:t>
            </a:r>
            <a:br>
              <a:rPr lang="en-US" b="1" dirty="0"/>
            </a:br>
            <a:r>
              <a:rPr lang="en-US" b="1" dirty="0"/>
              <a:t>SUSPECTED OR CONFIRMED COVID-19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1FE21-4549-4943-B297-1B484BA1A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662111"/>
            <a:ext cx="3439097" cy="5024437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7E5684-211D-3848-8489-047B5ECBDF43}"/>
              </a:ext>
            </a:extLst>
          </p:cNvPr>
          <p:cNvSpPr/>
          <p:nvPr/>
        </p:nvSpPr>
        <p:spPr>
          <a:xfrm>
            <a:off x="4615543" y="1704973"/>
            <a:ext cx="738777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Personal Protective Equipment: </a:t>
            </a:r>
          </a:p>
          <a:p>
            <a:endParaRPr lang="en-US" sz="2400" dirty="0"/>
          </a:p>
          <a:p>
            <a:r>
              <a:rPr lang="en-US" sz="2400" dirty="0"/>
              <a:t>A. Standard, contact, and airborne precautions </a:t>
            </a:r>
          </a:p>
          <a:p>
            <a:pPr marL="346075" indent="-346075"/>
            <a:r>
              <a:rPr lang="en-US" sz="2400" dirty="0"/>
              <a:t>B. CPR and assisting ventilations are aerosolized procedures. N95 masks or equivalent are required. Do not perform CPR without respiratory precautions in place. </a:t>
            </a:r>
          </a:p>
          <a:p>
            <a:pPr marL="346075" indent="-346075"/>
            <a:endParaRPr lang="en-US" sz="2400" dirty="0"/>
          </a:p>
          <a:p>
            <a:pPr marL="346075" indent="-346075"/>
            <a:r>
              <a:rPr lang="en-US" sz="2400" dirty="0"/>
              <a:t>Practical Consideration: From a PPE perspective, approach </a:t>
            </a:r>
            <a:r>
              <a:rPr lang="en-US" sz="2400" u="sng" dirty="0"/>
              <a:t>all</a:t>
            </a:r>
            <a:r>
              <a:rPr lang="en-US" sz="2400" dirty="0"/>
              <a:t> sudden cardiac arrest patients as if they have COVID-19.</a:t>
            </a:r>
          </a:p>
          <a:p>
            <a:endParaRPr lang="en-US" sz="800" dirty="0"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AFFC22-67F3-6E4B-A396-398ACD223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250" y="5730949"/>
            <a:ext cx="1843599" cy="9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1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CE23-F1A7-DF46-B92E-D955D4D6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86" y="171452"/>
            <a:ext cx="10768012" cy="105129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CARDIAC ARREST IN A PATIENT WITH </a:t>
            </a:r>
            <a:br>
              <a:rPr lang="en-US" b="1" dirty="0"/>
            </a:br>
            <a:r>
              <a:rPr lang="en-US" b="1" dirty="0"/>
              <a:t>SUSPECTED OR CONFIRMED COVID-19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1FE21-4549-4943-B297-1B484BA1A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662111"/>
            <a:ext cx="3439097" cy="5024437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7E5684-211D-3848-8489-047B5ECBDF43}"/>
              </a:ext>
            </a:extLst>
          </p:cNvPr>
          <p:cNvSpPr/>
          <p:nvPr/>
        </p:nvSpPr>
        <p:spPr>
          <a:xfrm>
            <a:off x="4615543" y="1704973"/>
            <a:ext cx="738777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Treatment:  </a:t>
            </a:r>
          </a:p>
          <a:p>
            <a:endParaRPr lang="en-US" sz="3200" dirty="0"/>
          </a:p>
          <a:p>
            <a:pPr marL="457200" indent="-457200">
              <a:buAutoNum type="alphaUcPeriod"/>
            </a:pPr>
            <a:r>
              <a:rPr lang="en-US" sz="2400" dirty="0"/>
              <a:t>For patients with NO pre-arrest symptoms as noted above and not known to be COVID-19 positive, follow </a:t>
            </a:r>
            <a:r>
              <a:rPr lang="en-US" sz="2400" b="1" dirty="0"/>
              <a:t>General Cardiac Arrest Protocol. </a:t>
            </a:r>
          </a:p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800" dirty="0"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C5D7A3-840B-AE42-B690-DE1AE5224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250" y="5730949"/>
            <a:ext cx="1843599" cy="9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7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CE23-F1A7-DF46-B92E-D955D4D6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53" y="301143"/>
            <a:ext cx="10768012" cy="109515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CARDIAC ARREST IN A PATIENT WITH </a:t>
            </a:r>
            <a:br>
              <a:rPr lang="en-US" b="1" dirty="0"/>
            </a:br>
            <a:r>
              <a:rPr lang="en-US" b="1" dirty="0"/>
              <a:t>SUSPECTED OR CONFIRMED COVID-19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1FE21-4549-4943-B297-1B484BA1A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31" y="1662111"/>
            <a:ext cx="3439097" cy="5024437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7E5684-211D-3848-8489-047B5ECBDF43}"/>
              </a:ext>
            </a:extLst>
          </p:cNvPr>
          <p:cNvSpPr/>
          <p:nvPr/>
        </p:nvSpPr>
        <p:spPr>
          <a:xfrm>
            <a:off x="4121575" y="1396298"/>
            <a:ext cx="7791787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Treatment:  </a:t>
            </a:r>
            <a:endParaRPr lang="en-US" sz="2400" dirty="0"/>
          </a:p>
          <a:p>
            <a:r>
              <a:rPr lang="en-US" sz="2400" dirty="0"/>
              <a:t>B. For arrests of patients with known pre-arrest symptoms noted above or known COVID-19 infection treat according to </a:t>
            </a:r>
            <a:r>
              <a:rPr lang="en-US" sz="2400" b="1" dirty="0"/>
              <a:t>General Cardiac Arrest Protocol </a:t>
            </a:r>
            <a:r>
              <a:rPr lang="en-US" sz="2400" dirty="0"/>
              <a:t>EXCEPT: 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/>
              <a:t>Airway: BLS interventions (including SGA)-NO INTUBATION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CPR: Limit to necessary personnel – Keep 6-foot distance, as able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/>
              <a:t>If no ROSC within 10 minutes of resuscitation, contact medical control for possible termination orders. 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/>
              <a:t>Do </a:t>
            </a:r>
            <a:r>
              <a:rPr lang="en-US" sz="2200" u="sng" dirty="0"/>
              <a:t>not</a:t>
            </a:r>
            <a:r>
              <a:rPr lang="en-US" sz="2200" dirty="0"/>
              <a:t> transport patients remaining in cardiac arrest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/>
              <a:t>Before moving the patient to the ambulance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Must have sustained ROSC (continued palpable pulse and systolic BP ≥60 mmHg for &gt;5 minutes)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Otherwise field termination, even if                      mechanical CPR available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B66D34-56C9-924C-B568-09A46F098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250" y="5730949"/>
            <a:ext cx="1843599" cy="9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42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CE23-F1A7-DF46-B92E-D955D4D6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85" y="171452"/>
            <a:ext cx="10768012" cy="99680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CARDIAC ARREST IN A PATIENT WITH </a:t>
            </a:r>
            <a:br>
              <a:rPr lang="en-US" b="1" dirty="0"/>
            </a:br>
            <a:r>
              <a:rPr lang="en-US" b="1" dirty="0"/>
              <a:t>SUSPECTED OR CONFIRMED COVID-19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1FE21-4549-4943-B297-1B484BA1A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662111"/>
            <a:ext cx="3439097" cy="5024437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7E5684-211D-3848-8489-047B5ECBDF43}"/>
              </a:ext>
            </a:extLst>
          </p:cNvPr>
          <p:cNvSpPr/>
          <p:nvPr/>
        </p:nvSpPr>
        <p:spPr>
          <a:xfrm>
            <a:off x="4717143" y="1662111"/>
            <a:ext cx="738777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Treatment:  </a:t>
            </a:r>
            <a:endParaRPr lang="en-US" dirty="0"/>
          </a:p>
          <a:p>
            <a:pPr marL="287338" indent="-287338"/>
            <a:r>
              <a:rPr lang="en-US" dirty="0"/>
              <a:t> C. </a:t>
            </a:r>
            <a:r>
              <a:rPr lang="en-US" sz="2400" dirty="0"/>
              <a:t>For witnessed arrests inside the patient care compartment of known or suspected COVID-19 patients: 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Pull vehicle to the side of the road and perform resuscitation in full PPE, with doors </a:t>
            </a:r>
            <a:r>
              <a:rPr lang="en-US" sz="2400" b="1" dirty="0"/>
              <a:t>OPEN</a:t>
            </a:r>
            <a:r>
              <a:rPr lang="en-US" sz="2400" dirty="0"/>
              <a:t>.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If patient has mechanical CPR device in place and has lost ROSC, the device may be resumed with continued transport to the hospital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All personnel in the patient compartment have sufficient respiratory PPE in place. </a:t>
            </a:r>
          </a:p>
          <a:p>
            <a:endParaRPr lang="en-US" sz="800" dirty="0"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F259F-BA21-1C4C-80FC-D3FC7662F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250" y="5730949"/>
            <a:ext cx="1843599" cy="9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9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A9B98-A2E6-B443-8D88-4D6435BC2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A1EDA-B4E7-1148-A44C-E0C41177D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Source: Michigan EMS Information System (MI-EMSIS)</a:t>
            </a:r>
          </a:p>
          <a:p>
            <a:pPr lvl="1"/>
            <a:r>
              <a:rPr lang="en-US" sz="2400" dirty="0"/>
              <a:t>Analyzed via Biospatial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WARNING</a:t>
            </a:r>
            <a:r>
              <a:rPr lang="en-US" sz="2400" dirty="0"/>
              <a:t>: Not CARES! (“Dirty Data”)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Michigan EMS has experienced a decline in volume during the pandemic of 25 to &gt;40%!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778D2-1D46-044B-9D93-4DFD76ECD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250" y="5730949"/>
            <a:ext cx="1843599" cy="9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2731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{A0C3D4EA-4989-8347-A110-BA914265DC97}tf10001120</Template>
  <TotalTime>8282</TotalTime>
  <Words>1183</Words>
  <Application>Microsoft Office PowerPoint</Application>
  <PresentationFormat>Widescreen</PresentationFormat>
  <Paragraphs>255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Gill Sans MT</vt:lpstr>
      <vt:lpstr>Helvetica</vt:lpstr>
      <vt:lpstr>Wingdings</vt:lpstr>
      <vt:lpstr>Parcel</vt:lpstr>
      <vt:lpstr>The impact of COVID-19 on State EMS protocols</vt:lpstr>
      <vt:lpstr>Disclosures and Conflicts</vt:lpstr>
      <vt:lpstr>Michigan EMS Coronavirus Disease (COVID-19) Response </vt:lpstr>
      <vt:lpstr>  CARDIAC ARREST IN A PATIENT WITH  SUSPECTED OR CONFIRMED COVID-19  </vt:lpstr>
      <vt:lpstr>  CARDIAC ARREST IN A PATIENT WITH  SUSPECTED OR CONFIRMED COVID-19  </vt:lpstr>
      <vt:lpstr>  CARDIAC ARREST IN A PATIENT WITH  SUSPECTED OR CONFIRMED COVID-19  </vt:lpstr>
      <vt:lpstr> CARDIAC ARREST IN A PATIENT WITH  SUSPECTED OR CONFIRMED COVID-19  </vt:lpstr>
      <vt:lpstr>  CARDIAC ARREST IN A PATIENT WITH  SUSPECTED OR CONFIRMED COVID-19  </vt:lpstr>
      <vt:lpstr>Preliminary Data Analysis</vt:lpstr>
      <vt:lpstr>Statewide Non-Traumatic Cardiac Arrests   March to May 2019 vs 2020 – Source MI-EMSIS (Biospatial)</vt:lpstr>
      <vt:lpstr>Statewide Non-Traumatic Arrests  March to May 2019 vs 2020 – Source MI-EMSIS (Biospatial)</vt:lpstr>
      <vt:lpstr>Statewide Shockable Arrests, Presumed Cardiac Etiology  March to May 2019 vs 2020 – Source MI-EMSIS (Biospatial)</vt:lpstr>
      <vt:lpstr>Statewide Shockable Arrests, Presumed Cardiac Etiology  March to May 2019 vs 2020 – Source MI-EMSIS (Biospatial)</vt:lpstr>
      <vt:lpstr>Cardiac Arrest by Race March to May 2019 vs 2020 </vt:lpstr>
      <vt:lpstr>PowerPoint Presentation</vt:lpstr>
      <vt:lpstr>Michigan COVID-19 High Impact Counties</vt:lpstr>
      <vt:lpstr>High impact Counties – All Non-Traumatic Arrests  March to May 2019 vs 2020 – Source MI-EMSIS (Biospatial)</vt:lpstr>
      <vt:lpstr>High impact Counties – All Non-Traumatic Arrests  March to May 2019 vs 2020 – Source MI-EMSIS (Biospatial)</vt:lpstr>
      <vt:lpstr>High impact Counties - Shockable Arrests  March to May 2019 vs 2020 – Source MI-EMSIS (Biospatial)</vt:lpstr>
      <vt:lpstr>High impact Counties - Shockable Arrests  March to May 2019 vs 2020 – Source MI-EMSIS (Biospatial)</vt:lpstr>
      <vt:lpstr>Data Summary</vt:lpstr>
      <vt:lpstr>Considerations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Fales</dc:creator>
  <cp:lastModifiedBy>Shields, Teri</cp:lastModifiedBy>
  <cp:revision>53</cp:revision>
  <cp:lastPrinted>2020-06-12T13:00:25Z</cp:lastPrinted>
  <dcterms:created xsi:type="dcterms:W3CDTF">2020-05-19T14:53:22Z</dcterms:created>
  <dcterms:modified xsi:type="dcterms:W3CDTF">2020-06-12T20:26:32Z</dcterms:modified>
</cp:coreProperties>
</file>