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72" r:id="rId5"/>
    <p:sldId id="273" r:id="rId6"/>
    <p:sldId id="274" r:id="rId7"/>
    <p:sldId id="264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/>
    <p:restoredTop sz="92265"/>
  </p:normalViewPr>
  <p:slideViewPr>
    <p:cSldViewPr snapToGrid="0" snapToObjects="1">
      <p:cViewPr varScale="1">
        <p:scale>
          <a:sx n="116" d="100"/>
          <a:sy n="116" d="100"/>
        </p:scale>
        <p:origin x="2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ambria"/>
                <a:ea typeface="+mn-ea"/>
                <a:cs typeface="Cambria"/>
              </a:defRPr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872-3749-AE0D-C5135D4C46A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872-3749-AE0D-C5135D4C46A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872-3749-AE0D-C5135D4C46A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Cambria"/>
                    <a:ea typeface="+mn-ea"/>
                    <a:cs typeface="Cambria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74.2</c:v>
                </c:pt>
                <c:pt idx="1">
                  <c:v>10.7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72-3749-AE0D-C5135D4C4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74015056191604"/>
          <c:y val="0.44196737799226371"/>
          <c:w val="0.32287332504489602"/>
          <c:h val="0.2673245450747167"/>
        </c:manualLayout>
      </c:layout>
      <c:overlay val="0"/>
      <c:spPr>
        <a:noFill/>
        <a:ln w="12700"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6530728013836979"/>
          <c:h val="0.8051995583885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0.153</c:v>
                </c:pt>
                <c:pt idx="1">
                  <c:v>0.52600000000000002</c:v>
                </c:pt>
                <c:pt idx="2">
                  <c:v>0.17299999999999999</c:v>
                </c:pt>
                <c:pt idx="3">
                  <c:v>0.14799999999999999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64550264550264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44-C349-A5EC-1C47DA3A0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0.16500000000000001</c:v>
                </c:pt>
                <c:pt idx="1">
                  <c:v>0.53200000000000003</c:v>
                </c:pt>
                <c:pt idx="2">
                  <c:v>0.221</c:v>
                </c:pt>
                <c:pt idx="3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7FB9-C446-AD03-2C9339A74A57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B9-C446-AD03-2C9339A74A5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FB9-C446-AD03-2C9339A74A5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27.1</c:v>
                </c:pt>
                <c:pt idx="1">
                  <c:v>72.900000000000006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9-C446-AD03-2C9339A74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250065441705321"/>
          <c:y val="0.40648946912469863"/>
          <c:w val="0.14849910959008925"/>
          <c:h val="0.18754106682705299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A1B8-6B42-9299-54D9FD1B8A0E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A1B8-6B42-9299-54D9FD1B8A0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1B8-6B42-9299-54D9FD1B8A0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25.6</c:v>
                </c:pt>
                <c:pt idx="1">
                  <c:v>74.400000000000006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B8-6B42-9299-54D9FD1B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9175880111765E-2"/>
          <c:y val="3.2685958297292005E-2"/>
          <c:w val="0.79012719017705402"/>
          <c:h val="0.8363802696276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0.218</c:v>
                </c:pt>
                <c:pt idx="1">
                  <c:v>7.0999999999999994E-2</c:v>
                </c:pt>
                <c:pt idx="2">
                  <c:v>5.8000000000000003E-2</c:v>
                </c:pt>
                <c:pt idx="3" formatCode="0.0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17-A241-9757-0A7D5DDBF8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8811783469870635E-3"/>
                  <c:y val="-2.51082978564493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410491586998042E-2"/>
                      <c:h val="6.18268185151056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17-A241-9757-0A7D5DDBF8A4}"/>
                </c:ext>
              </c:extLst>
            </c:dLbl>
            <c:dLbl>
              <c:idx val="2"/>
              <c:layout>
                <c:manualLayout>
                  <c:x val="-1.440560815997167E-3"/>
                  <c:y val="-1.6738938461335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B-8A45-9D54-F4B061606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0.24</c:v>
                </c:pt>
                <c:pt idx="1">
                  <c:v>0.09</c:v>
                </c:pt>
                <c:pt idx="2">
                  <c:v>7.0999999999999994E-2</c:v>
                </c:pt>
                <c:pt idx="3" formatCode="0.00%">
                  <c:v>1.5387514131390528E-3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17-A241-9757-0A7D5DDB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5113864"/>
        <c:axId val="1845083768"/>
      </c:barChart>
      <c:catAx>
        <c:axId val="184511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845083768"/>
        <c:crosses val="autoZero"/>
        <c:auto val="1"/>
        <c:lblAlgn val="ctr"/>
        <c:lblOffset val="100"/>
        <c:noMultiLvlLbl val="0"/>
      </c:catAx>
      <c:valAx>
        <c:axId val="1845083768"/>
        <c:scaling>
          <c:orientation val="minMax"/>
          <c:max val="0.30000000000000004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5113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61894897817181"/>
          <c:y val="0.41383906015912975"/>
          <c:w val="0.14605936857383686"/>
          <c:h val="0.150003295066626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8.5704606588862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0.27400000000000002</c:v>
                </c:pt>
                <c:pt idx="1">
                  <c:v>0.30199999999999999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0-A84C-8301-08C9AED6B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3.003003003003003E-3"/>
                  <c:y val="-1.71409213177724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70-A44A-A2E4-2F3A5A448514}"/>
                </c:ext>
              </c:extLst>
            </c:dLbl>
            <c:dLbl>
              <c:idx val="1"/>
              <c:layout>
                <c:manualLayout>
                  <c:x val="-1.5015015015015015E-3"/>
                  <c:y val="8.5704606588862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0.29199999999999998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90-A84C-8301-08C9AED6B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03831064"/>
        <c:axId val="1905816536"/>
      </c:barChart>
      <c:catAx>
        <c:axId val="180383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5816536"/>
        <c:crosses val="autoZero"/>
        <c:auto val="1"/>
        <c:lblAlgn val="ctr"/>
        <c:lblOffset val="100"/>
        <c:noMultiLvlLbl val="0"/>
      </c:catAx>
      <c:valAx>
        <c:axId val="19058165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03831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9182349856420031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A767-EC43-8893-33B462779E9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767-EC43-8893-33B462779E9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A767-EC43-8893-33B462779E9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72.3</c:v>
                </c:pt>
                <c:pt idx="1">
                  <c:v>15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67-EC43-8893-33B462779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37.1</c:v>
                </c:pt>
                <c:pt idx="1">
                  <c:v>12.8</c:v>
                </c:pt>
                <c:pt idx="2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9816989787336678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35.9</c:v>
                </c:pt>
                <c:pt idx="1">
                  <c:v>11.1</c:v>
                </c:pt>
                <c:pt idx="2">
                  <c:v>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40.799999999999997</c:v>
                </c:pt>
                <c:pt idx="1">
                  <c:v>28.2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9816989787336678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Lay Person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40.700000000000003</c:v>
                </c:pt>
                <c:pt idx="1">
                  <c:v>25.2</c:v>
                </c:pt>
                <c:pt idx="2">
                  <c:v>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0.73435843470475981</c:v>
                </c:pt>
                <c:pt idx="1">
                  <c:v>5.7917180395328928E-2</c:v>
                </c:pt>
                <c:pt idx="2">
                  <c:v>0.20772438489991127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9816989787336678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0.66027780768816624</c:v>
                </c:pt>
                <c:pt idx="1">
                  <c:v>9.7125013459674808E-2</c:v>
                </c:pt>
                <c:pt idx="2">
                  <c:v>0.24259717885215892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4533800210457601"/>
          <c:h val="0.8461539288399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0.36199999999999999</c:v>
                </c:pt>
                <c:pt idx="1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-3.0721966205837174E-3"/>
                  <c:y val="-1.66667796733989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652781305562613E-2"/>
                      <c:h val="4.2819563171383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05-7443-BC7E-0D728FDF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0.40200000000000002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44AE-05A4-47C5-9742-293DD23B97B6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E53EB-1A86-4C4E-BBAC-8CFA3C8059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5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7338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1015" y="4279478"/>
            <a:ext cx="4330016" cy="13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1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83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89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189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Line 20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35BC-9D73-6044-AB28-C9EE5BA20DC0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D9FD-757C-FE4F-BB7B-1478392C0E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CARES 2020 National Report Summary: Michigan</a:t>
            </a:r>
          </a:p>
        </p:txBody>
      </p:sp>
    </p:spTree>
    <p:extLst>
      <p:ext uri="{BB962C8B-B14F-4D97-AF65-F5344CB8AC3E}">
        <p14:creationId xmlns:p14="http://schemas.microsoft.com/office/powerpoint/2010/main" val="202866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Survival Rates: Bystander Witnessed Shockable Rhythm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03322110"/>
              </p:ext>
            </p:extLst>
          </p:nvPr>
        </p:nvGraphicFramePr>
        <p:xfrm>
          <a:off x="347868" y="1468281"/>
          <a:ext cx="8458200" cy="444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= Witnessed by bystander and found in a shockable rhythm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Bystander = Witnessed by bystander, found in shockable rhythm, and received some bystander intervention (CPR and/or AED application</a:t>
            </a:r>
            <a:r>
              <a:rPr lang="en-US" sz="1100" dirty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lang="en-US" sz="1100" i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472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Arrest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7637584"/>
              </p:ext>
            </p:extLst>
          </p:nvPr>
        </p:nvGraphicFramePr>
        <p:xfrm>
          <a:off x="-113875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A568D3DC-4C98-674C-BF38-9C10CF4CA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709299"/>
              </p:ext>
            </p:extLst>
          </p:nvPr>
        </p:nvGraphicFramePr>
        <p:xfrm>
          <a:off x="5335199" y="1417638"/>
          <a:ext cx="470434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3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 Witness Status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666555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456816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41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Initiated CPR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96174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667089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95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57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Was an AED Applied </a:t>
            </a:r>
            <a:br>
              <a:rPr lang="en-US" dirty="0"/>
            </a:br>
            <a:r>
              <a:rPr lang="en-US" dirty="0"/>
              <a:t>prior to EMS arrival?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402944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491904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750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Bystander Intervention Rates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4365159"/>
              </p:ext>
            </p:extLst>
          </p:nvPr>
        </p:nvGraphicFramePr>
        <p:xfrm>
          <a:off x="533400" y="1500809"/>
          <a:ext cx="82677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F5F705-F5A9-164E-97D6-785C209DE5CA}"/>
              </a:ext>
            </a:extLst>
          </p:cNvPr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Bystander CPR rate excludes 911 Responder Witnessed, Nursing Home, and Healthcare Facility arrests.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Public AED Use rate excludes 911 Responder Witnessed, Home/Residence, Nursing Home, and Healthcare Facility arrests.</a:t>
            </a:r>
          </a:p>
        </p:txBody>
      </p:sp>
    </p:spTree>
    <p:extLst>
      <p:ext uri="{BB962C8B-B14F-4D97-AF65-F5344CB8AC3E}">
        <p14:creationId xmlns:p14="http://schemas.microsoft.com/office/powerpoint/2010/main" val="327670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Arrest Rhythm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5036688"/>
              </p:ext>
            </p:extLst>
          </p:nvPr>
        </p:nvGraphicFramePr>
        <p:xfrm>
          <a:off x="419100" y="1417638"/>
          <a:ext cx="82677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48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ROSC in the field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5850812"/>
              </p:ext>
            </p:extLst>
          </p:nvPr>
        </p:nvGraphicFramePr>
        <p:xfrm>
          <a:off x="152400" y="1371600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B0789E3-637F-A244-B2FD-3DD00938CB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413051"/>
              </p:ext>
            </p:extLst>
          </p:nvPr>
        </p:nvGraphicFramePr>
        <p:xfrm>
          <a:off x="5098774" y="1371599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34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Rates: Overall Survival</a:t>
            </a:r>
          </a:p>
        </p:txBody>
      </p:sp>
      <p:graphicFrame>
        <p:nvGraphicFramePr>
          <p:cNvPr id="4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6816044"/>
              </p:ext>
            </p:extLst>
          </p:nvPr>
        </p:nvGraphicFramePr>
        <p:xfrm>
          <a:off x="188843" y="1550504"/>
          <a:ext cx="8816011" cy="455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103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142</Words>
  <Application>Microsoft Macintosh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CARES 2020 National Report Summary: Michigan</vt:lpstr>
      <vt:lpstr>Location of Arrest</vt:lpstr>
      <vt:lpstr>Arrest Witness Status</vt:lpstr>
      <vt:lpstr>Who Initiated CPR</vt:lpstr>
      <vt:lpstr>Was an AED Applied  prior to EMS arrival?</vt:lpstr>
      <vt:lpstr>Bystander Intervention Rates</vt:lpstr>
      <vt:lpstr>First Arrest Rhythm</vt:lpstr>
      <vt:lpstr>Sustained ROSC in the field</vt:lpstr>
      <vt:lpstr>Survival Rates: Overall Survival</vt:lpstr>
      <vt:lpstr>Survival Rates: Bystander Witnessed Shockable Rhythm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Crouch</dc:creator>
  <cp:lastModifiedBy>Vellano, Kimberly</cp:lastModifiedBy>
  <cp:revision>46</cp:revision>
  <dcterms:created xsi:type="dcterms:W3CDTF">2018-11-12T17:36:49Z</dcterms:created>
  <dcterms:modified xsi:type="dcterms:W3CDTF">2021-04-15T16:27:46Z</dcterms:modified>
</cp:coreProperties>
</file>