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theme/themeOverride4.xml" ContentType="application/vnd.openxmlformats-officedocument.themeOverr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charts/chart10.xml" ContentType="application/vnd.openxmlformats-officedocument.drawingml.chart+xml"/>
  <Override PartName="/ppt/theme/themeOverride5.xml" ContentType="application/vnd.openxmlformats-officedocument.themeOverride+xml"/>
  <Override PartName="/ppt/charts/chart11.xml" ContentType="application/vnd.openxmlformats-officedocument.drawingml.chart+xml"/>
  <Override PartName="/ppt/theme/themeOverride6.xml" ContentType="application/vnd.openxmlformats-officedocument.themeOverr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charts/chart14.xml" ContentType="application/vnd.openxmlformats-officedocument.drawingml.chart+xml"/>
  <Override PartName="/ppt/theme/themeOverride7.xml" ContentType="application/vnd.openxmlformats-officedocument.themeOverride+xml"/>
  <Override PartName="/ppt/charts/chart15.xml" ContentType="application/vnd.openxmlformats-officedocument.drawingml.chart+xml"/>
  <Override PartName="/ppt/theme/themeOverride8.xml" ContentType="application/vnd.openxmlformats-officedocument.themeOverr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charts/chart16.xml" ContentType="application/vnd.openxmlformats-officedocument.drawingml.chart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charts/chart17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3"/>
  </p:notesMasterIdLst>
  <p:handoutMasterIdLst>
    <p:handoutMasterId r:id="rId14"/>
  </p:handoutMasterIdLst>
  <p:sldIdLst>
    <p:sldId id="595" r:id="rId2"/>
    <p:sldId id="678" r:id="rId3"/>
    <p:sldId id="688" r:id="rId4"/>
    <p:sldId id="693" r:id="rId5"/>
    <p:sldId id="689" r:id="rId6"/>
    <p:sldId id="692" r:id="rId7"/>
    <p:sldId id="695" r:id="rId8"/>
    <p:sldId id="680" r:id="rId9"/>
    <p:sldId id="691" r:id="rId10"/>
    <p:sldId id="681" r:id="rId11"/>
    <p:sldId id="696" r:id="rId12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lison Crouch" initials="" lastIdx="7" clrIdx="0"/>
  <p:cmAuthor id="1" name="Kimberly Hauste" initials="" lastIdx="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C"/>
    <a:srgbClr val="00003E"/>
    <a:srgbClr val="FFFF00"/>
    <a:srgbClr val="339933"/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0"/>
    <p:restoredTop sz="90673" autoAdjust="0"/>
  </p:normalViewPr>
  <p:slideViewPr>
    <p:cSldViewPr>
      <p:cViewPr varScale="1">
        <p:scale>
          <a:sx n="102" d="100"/>
          <a:sy n="102" d="100"/>
        </p:scale>
        <p:origin x="811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5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6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3.xlsx"/><Relationship Id="rId1" Type="http://schemas.openxmlformats.org/officeDocument/2006/relationships/themeOverride" Target="../theme/themeOverride7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4.xlsx"/><Relationship Id="rId1" Type="http://schemas.openxmlformats.org/officeDocument/2006/relationships/themeOverride" Target="../theme/themeOverride8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6.xlsx"/><Relationship Id="rId1" Type="http://schemas.openxmlformats.org/officeDocument/2006/relationships/themeOverride" Target="../theme/themeOverride9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4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MI</a:t>
            </a:r>
            <a:endParaRPr lang="en-US" dirty="0"/>
          </a:p>
        </c:rich>
      </c:tx>
      <c:layout>
        <c:manualLayout>
          <c:xMode val="edge"/>
          <c:yMode val="edge"/>
          <c:x val="0.32750570113162097"/>
          <c:y val="0.13560370371406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328007278442899"/>
          <c:y val="0.27617898558507398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Location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2B99-4299-BA63-B7A40D78906B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2B99-4299-BA63-B7A40D78906B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2B99-4299-BA63-B7A40D78906B}"/>
              </c:ext>
            </c:extLst>
          </c:dPt>
          <c:dLbls>
            <c:dLbl>
              <c:idx val="0"/>
              <c:layout>
                <c:manualLayout>
                  <c:x val="-0.198657759993116"/>
                  <c:y val="-0.1538258151167800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B99-4299-BA63-B7A40D78906B}"/>
                </c:ext>
              </c:extLst>
            </c:dLbl>
            <c:dLbl>
              <c:idx val="1"/>
              <c:layout>
                <c:manualLayout>
                  <c:x val="0.13333914203347499"/>
                  <c:y val="4.864077463120659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B99-4299-BA63-B7A40D78906B}"/>
                </c:ext>
              </c:extLst>
            </c:dLbl>
            <c:dLbl>
              <c:idx val="2"/>
              <c:layout>
                <c:manualLayout>
                  <c:x val="0.12789015102620399"/>
                  <c:y val="0.1343683865514359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B99-4299-BA63-B7A40D78906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Home/Residence</c:v>
                </c:pt>
                <c:pt idx="1">
                  <c:v>Nursing Home</c:v>
                </c:pt>
                <c:pt idx="2">
                  <c:v>Public Setting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71.3</c:v>
                </c:pt>
                <c:pt idx="1">
                  <c:v>13.6</c:v>
                </c:pt>
                <c:pt idx="2">
                  <c:v>15.1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B99-4299-BA63-B7A40D7890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469342971472799"/>
          <c:y val="0.36110889400389301"/>
          <c:w val="0.34530657028527201"/>
          <c:h val="0.326915435419181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dk2" tx1="lt1" bg2="dk1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MI</a:t>
            </a:r>
            <a:endParaRPr lang="en-US" dirty="0"/>
          </a:p>
        </c:rich>
      </c:tx>
      <c:layout>
        <c:manualLayout>
          <c:xMode val="edge"/>
          <c:yMode val="edge"/>
          <c:x val="0.36065423807318198"/>
          <c:y val="9.5285316955089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8133427963094406E-2"/>
          <c:y val="0.23934279202339501"/>
          <c:w val="0.66708080226664301"/>
          <c:h val="0.6312403293443259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AED Application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6673-4BBE-8108-6C7B37F24D1E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6673-4BBE-8108-6C7B37F24D1E}"/>
              </c:ext>
            </c:extLst>
          </c:dPt>
          <c:dLbls>
            <c:dLbl>
              <c:idx val="0"/>
              <c:layout>
                <c:manualLayout>
                  <c:x val="-0.139873591168751"/>
                  <c:y val="0.16610184309889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673-4BBE-8108-6C7B37F24D1E}"/>
                </c:ext>
              </c:extLst>
            </c:dLbl>
            <c:dLbl>
              <c:idx val="1"/>
              <c:layout>
                <c:manualLayout>
                  <c:x val="0.13370779646862299"/>
                  <c:y val="-0.21671596960386699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673-4BBE-8108-6C7B37F24D1E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Bystander</c:v>
                </c:pt>
                <c:pt idx="1">
                  <c:v>First Responder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21.4</c:v>
                </c:pt>
                <c:pt idx="1">
                  <c:v>78.599999999999994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673-4BBE-8108-6C7B37F24D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8806469044310603"/>
          <c:y val="0.45006693733026598"/>
          <c:w val="0.23578991045236999"/>
          <c:h val="0.19179304400247499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dk2" tx1="lt1" bg2="dk1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National</a:t>
            </a:r>
          </a:p>
        </c:rich>
      </c:tx>
      <c:layout>
        <c:manualLayout>
          <c:xMode val="edge"/>
          <c:yMode val="edge"/>
          <c:x val="0.32154738990959503"/>
          <c:y val="9.483783969582709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8133427963094406E-2"/>
          <c:y val="0.23934279202339501"/>
          <c:w val="0.66708080226664301"/>
          <c:h val="0.6312403293443259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AED Application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5BBB-4490-AF27-770B9D939A5A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5BBB-4490-AF27-770B9D939A5A}"/>
              </c:ext>
            </c:extLst>
          </c:dPt>
          <c:dLbls>
            <c:dLbl>
              <c:idx val="0"/>
              <c:layout>
                <c:manualLayout>
                  <c:x val="-0.113729804607757"/>
                  <c:y val="0.17926526813429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BBB-4490-AF27-770B9D939A5A}"/>
                </c:ext>
              </c:extLst>
            </c:dLbl>
            <c:dLbl>
              <c:idx val="1"/>
              <c:layout>
                <c:manualLayout>
                  <c:x val="0.13370779646862299"/>
                  <c:y val="-0.21671596960386699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BBB-4490-AF27-770B9D939A5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Bystander</c:v>
                </c:pt>
                <c:pt idx="1">
                  <c:v>First Responder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20.9</c:v>
                </c:pt>
                <c:pt idx="1">
                  <c:v>79.099999999999994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BB-4490-AF27-770B9D939A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456200787401595"/>
          <c:y val="0.45006689476105599"/>
          <c:w val="0.19078098902409901"/>
          <c:h val="0.19179304400247499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MI</a:t>
            </a:r>
            <a:endParaRPr lang="en-US" dirty="0"/>
          </a:p>
        </c:rich>
      </c:tx>
      <c:layout>
        <c:manualLayout>
          <c:xMode val="edge"/>
          <c:yMode val="edge"/>
          <c:x val="0.38466352566584899"/>
          <c:y val="9.2233636811023603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Sustained ROSC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CEBA-4281-B5DB-AE0E73771EE2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CEBA-4281-B5DB-AE0E73771EE2}"/>
              </c:ext>
            </c:extLst>
          </c:dPt>
          <c:dLbls>
            <c:dLbl>
              <c:idx val="0"/>
              <c:layout>
                <c:manualLayout>
                  <c:x val="-0.18040617873585499"/>
                  <c:y val="0.1286318897637800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EBA-4281-B5DB-AE0E73771EE2}"/>
                </c:ext>
              </c:extLst>
            </c:dLbl>
            <c:dLbl>
              <c:idx val="1"/>
              <c:layout>
                <c:manualLayout>
                  <c:x val="0.18897379630824801"/>
                  <c:y val="-0.16178190616797899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EBA-4281-B5DB-AE0E73771EE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28.8</c:v>
                </c:pt>
                <c:pt idx="1">
                  <c:v>71.2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BA-4281-B5DB-AE0E73771E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6816229938470804"/>
          <c:y val="0.485647350721785"/>
          <c:w val="0.15747002505368601"/>
          <c:h val="0.143438531877064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National</a:t>
            </a:r>
          </a:p>
        </c:rich>
      </c:tx>
      <c:layout>
        <c:manualLayout>
          <c:xMode val="edge"/>
          <c:yMode val="edge"/>
          <c:x val="0.28083838905382702"/>
          <c:y val="9.4837803477690302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Sustained ROSC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E8E1-4561-9A18-12C267C3C406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E8E1-4561-9A18-12C267C3C406}"/>
              </c:ext>
            </c:extLst>
          </c:dPt>
          <c:dLbls>
            <c:dLbl>
              <c:idx val="0"/>
              <c:layout>
                <c:manualLayout>
                  <c:x val="-0.18040617873585499"/>
                  <c:y val="0.1286318897637800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8E1-4561-9A18-12C267C3C406}"/>
                </c:ext>
              </c:extLst>
            </c:dLbl>
            <c:dLbl>
              <c:idx val="1"/>
              <c:layout>
                <c:manualLayout>
                  <c:x val="0.18897379630824801"/>
                  <c:y val="-0.16178190616797899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8E1-4561-9A18-12C267C3C40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31.8</c:v>
                </c:pt>
                <c:pt idx="1">
                  <c:v>68.2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8E1-4561-9A18-12C267C3C4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5176885676175698"/>
          <c:y val="0.485647350721785"/>
          <c:w val="0.15747002505368601"/>
          <c:h val="0.143438531877064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dk2" tx1="lt1" bg2="dk1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MI</a:t>
            </a:r>
            <a:endParaRPr lang="en-US" dirty="0"/>
          </a:p>
        </c:rich>
      </c:tx>
      <c:layout>
        <c:manualLayout>
          <c:xMode val="edge"/>
          <c:yMode val="edge"/>
          <c:x val="0.36954993330751701"/>
          <c:y val="8.1406006250561797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Hypthermia care provided in the field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988A-4CCE-97A5-6DF845D6C481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988A-4CCE-97A5-6DF845D6C481}"/>
              </c:ext>
            </c:extLst>
          </c:dPt>
          <c:dLbls>
            <c:dLbl>
              <c:idx val="0"/>
              <c:layout>
                <c:manualLayout>
                  <c:x val="-4.1654834129340401E-2"/>
                  <c:y val="0.1082385789754790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88A-4CCE-97A5-6DF845D6C481}"/>
                </c:ext>
              </c:extLst>
            </c:dLbl>
            <c:dLbl>
              <c:idx val="1"/>
              <c:layout>
                <c:manualLayout>
                  <c:x val="0.139793468439396"/>
                  <c:y val="-0.24626600318344999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88A-4CCE-97A5-6DF845D6C48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0.7</c:v>
                </c:pt>
                <c:pt idx="1">
                  <c:v>99.3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88A-4CCE-97A5-6DF845D6C4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6816229938470804"/>
          <c:y val="0.48498966171874602"/>
          <c:w val="0.151514349640721"/>
          <c:h val="0.149893761600820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dk2" tx1="lt1" bg2="dk1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National</a:t>
            </a:r>
          </a:p>
        </c:rich>
      </c:tx>
      <c:layout>
        <c:manualLayout>
          <c:xMode val="edge"/>
          <c:yMode val="edge"/>
          <c:x val="0.29577944150423802"/>
          <c:y val="8.1406006250561797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Hypthermia care provided in the field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E295-4D81-B69B-74F2817B6762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E295-4D81-B69B-74F2817B6762}"/>
              </c:ext>
            </c:extLst>
          </c:dPt>
          <c:dLbls>
            <c:dLbl>
              <c:idx val="0"/>
              <c:layout>
                <c:manualLayout>
                  <c:x val="-6.0780517189449698E-2"/>
                  <c:y val="0.1351022458660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295-4D81-B69B-74F2817B6762}"/>
                </c:ext>
              </c:extLst>
            </c:dLbl>
            <c:dLbl>
              <c:idx val="1"/>
              <c:layout>
                <c:manualLayout>
                  <c:x val="0.139793468439396"/>
                  <c:y val="-0.24626600318344999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295-4D81-B69B-74F2817B676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5.0999999999999996</c:v>
                </c:pt>
                <c:pt idx="1">
                  <c:v>94.9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295-4D81-B69B-74F2817B67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5176885676175698"/>
          <c:y val="0.468871461584428"/>
          <c:w val="0.151514349640721"/>
          <c:h val="0.149893761600820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State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Survival to Hospital Admission</c:v>
                </c:pt>
                <c:pt idx="1">
                  <c:v>Survival to Hospital Discharge</c:v>
                </c:pt>
                <c:pt idx="2">
                  <c:v>Good to Moderate CPC</c:v>
                </c:pt>
                <c:pt idx="3">
                  <c:v>Missing Hospital Outcome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0.27600000000000002</c:v>
                </c:pt>
                <c:pt idx="1">
                  <c:v>9.2999999999999999E-2</c:v>
                </c:pt>
                <c:pt idx="2">
                  <c:v>7.8E-2</c:v>
                </c:pt>
                <c:pt idx="3" formatCode="0.0%">
                  <c:v>1.45E-4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08-4278-8806-D1EACECA7CC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National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Survival to Hospital Admission</c:v>
                </c:pt>
                <c:pt idx="1">
                  <c:v>Survival to Hospital Discharge</c:v>
                </c:pt>
                <c:pt idx="2">
                  <c:v>Good to Moderate CPC</c:v>
                </c:pt>
                <c:pt idx="3">
                  <c:v>Missing Hospital Outcome</c:v>
                </c:pt>
              </c:strCache>
            </c:strRef>
          </c:cat>
          <c:val>
            <c:numRef>
              <c:f>Sheet1!$C$2:$C$5</c:f>
              <c:numCache>
                <c:formatCode>0.00%</c:formatCode>
                <c:ptCount val="4"/>
                <c:pt idx="0">
                  <c:v>0.28100000000000003</c:v>
                </c:pt>
                <c:pt idx="1">
                  <c:v>0.104</c:v>
                </c:pt>
                <c:pt idx="2">
                  <c:v>8.4000000000000005E-2</c:v>
                </c:pt>
                <c:pt idx="3" formatCode="0.0%">
                  <c:v>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08-4278-8806-D1EACECA7C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683520"/>
        <c:axId val="60685840"/>
      </c:barChart>
      <c:catAx>
        <c:axId val="60683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en-US"/>
          </a:p>
        </c:txPr>
        <c:crossAx val="60685840"/>
        <c:crosses val="autoZero"/>
        <c:auto val="1"/>
        <c:lblAlgn val="ctr"/>
        <c:lblOffset val="100"/>
        <c:noMultiLvlLbl val="0"/>
      </c:catAx>
      <c:valAx>
        <c:axId val="60685840"/>
        <c:scaling>
          <c:orientation val="minMax"/>
          <c:max val="0.35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6068352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State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Utstein Survival</c:v>
                </c:pt>
                <c:pt idx="1">
                  <c:v>Utstein Bystander Survival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0.27200000000000002</c:v>
                </c:pt>
                <c:pt idx="1">
                  <c:v>0.29799999999999999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83-4C3A-9A75-B108ABD896C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National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Utstein Survival</c:v>
                </c:pt>
                <c:pt idx="1">
                  <c:v>Utstein Bystander Survival</c:v>
                </c:pt>
              </c:strCache>
            </c:strRef>
          </c:cat>
          <c:val>
            <c:numRef>
              <c:f>Sheet1!$C$2:$C$3</c:f>
              <c:numCache>
                <c:formatCode>0.00%</c:formatCode>
                <c:ptCount val="2"/>
                <c:pt idx="0">
                  <c:v>0.32600000000000001</c:v>
                </c:pt>
                <c:pt idx="1">
                  <c:v>0.36499999999999999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83-4C3A-9A75-B108ABD896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54956144"/>
        <c:axId val="3232032"/>
      </c:barChart>
      <c:catAx>
        <c:axId val="-54956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32032"/>
        <c:crosses val="autoZero"/>
        <c:auto val="1"/>
        <c:lblAlgn val="ctr"/>
        <c:lblOffset val="100"/>
        <c:noMultiLvlLbl val="0"/>
      </c:catAx>
      <c:valAx>
        <c:axId val="323203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-549561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National</a:t>
            </a:r>
          </a:p>
        </c:rich>
      </c:tx>
      <c:layout>
        <c:manualLayout>
          <c:xMode val="edge"/>
          <c:yMode val="edge"/>
          <c:x val="0.27832539024727199"/>
          <c:y val="0.1328715325134189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328007278442899"/>
          <c:y val="0.27617898558507398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Location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1B5A-474F-822B-1A152C95AFDB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1B5A-474F-822B-1A152C95AFDB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1B5A-474F-822B-1A152C95AFDB}"/>
              </c:ext>
            </c:extLst>
          </c:dPt>
          <c:dLbls>
            <c:dLbl>
              <c:idx val="0"/>
              <c:layout>
                <c:manualLayout>
                  <c:x val="-0.19267299920843201"/>
                  <c:y val="-0.12113016647641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69.9%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B5A-474F-822B-1A152C95AFDB}"/>
                </c:ext>
              </c:extLst>
            </c:dLbl>
            <c:dLbl>
              <c:idx val="1"/>
              <c:layout>
                <c:manualLayout>
                  <c:x val="0.12822168062325501"/>
                  <c:y val="-3.36286162792249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B5A-474F-822B-1A152C95AFDB}"/>
                </c:ext>
              </c:extLst>
            </c:dLbl>
            <c:dLbl>
              <c:idx val="2"/>
              <c:layout>
                <c:manualLayout>
                  <c:x val="0.14632191809357201"/>
                  <c:y val="0.1456161735818400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B5A-474F-822B-1A152C95AFD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Home/Residence</c:v>
                </c:pt>
                <c:pt idx="1">
                  <c:v>Nursing Home</c:v>
                </c:pt>
                <c:pt idx="2">
                  <c:v>Public Setting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69.900000000000006</c:v>
                </c:pt>
                <c:pt idx="1">
                  <c:v>11.4</c:v>
                </c:pt>
                <c:pt idx="2">
                  <c:v>18.8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B5A-474F-822B-1A152C95AF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849164687747396"/>
          <c:y val="0.38301233224241699"/>
          <c:w val="0.33429071366079199"/>
          <c:h val="0.318172204324629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MI</a:t>
            </a:r>
            <a:endParaRPr lang="en-US" dirty="0"/>
          </a:p>
        </c:rich>
      </c:tx>
      <c:layout>
        <c:manualLayout>
          <c:xMode val="edge"/>
          <c:yMode val="edge"/>
          <c:x val="0.35107564679415099"/>
          <c:y val="0.12260927669173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328007278442899"/>
          <c:y val="0.27617898558507398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Arrest Witnessed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7A36-4963-8E94-7ECCDEC53A1A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7A36-4963-8E94-7ECCDEC53A1A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7A36-4963-8E94-7ECCDEC53A1A}"/>
              </c:ext>
            </c:extLst>
          </c:dPt>
          <c:dLbls>
            <c:dLbl>
              <c:idx val="0"/>
              <c:layout>
                <c:manualLayout>
                  <c:x val="-0.16181883514560699"/>
                  <c:y val="6.995376087154070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A36-4963-8E94-7ECCDEC53A1A}"/>
                </c:ext>
              </c:extLst>
            </c:dLbl>
            <c:dLbl>
              <c:idx val="1"/>
              <c:layout>
                <c:manualLayout>
                  <c:x val="-7.3143982002249697E-2"/>
                  <c:y val="-0.12466924322850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A36-4963-8E94-7ECCDEC53A1A}"/>
                </c:ext>
              </c:extLst>
            </c:dLbl>
            <c:dLbl>
              <c:idx val="2"/>
              <c:layout>
                <c:manualLayout>
                  <c:x val="0.18170056867891499"/>
                  <c:y val="4.471457361108879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A36-4963-8E94-7ECCDEC53A1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Bystander Witnessed</c:v>
                </c:pt>
                <c:pt idx="1">
                  <c:v>Witnessed by 911 Responder</c:v>
                </c:pt>
                <c:pt idx="2">
                  <c:v>Unwitnessed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36.1</c:v>
                </c:pt>
                <c:pt idx="1">
                  <c:v>11.6</c:v>
                </c:pt>
                <c:pt idx="2">
                  <c:v>52.3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A36-4963-8E94-7ECCDEC53A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7971128608923905"/>
          <c:y val="0.40561326982803297"/>
          <c:w val="0.25008550904821097"/>
          <c:h val="0.327839162670858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National</a:t>
            </a:r>
          </a:p>
        </c:rich>
      </c:tx>
      <c:layout>
        <c:manualLayout>
          <c:xMode val="edge"/>
          <c:yMode val="edge"/>
          <c:x val="0.29353598563337502"/>
          <c:y val="0.12260925011492201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328007278442899"/>
          <c:y val="0.27617898558507398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Arrest Witnessed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DE72-416B-B607-B93E9997123A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DE72-416B-B607-B93E9997123A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DE72-416B-B607-B93E9997123A}"/>
              </c:ext>
            </c:extLst>
          </c:dPt>
          <c:dLbls>
            <c:dLbl>
              <c:idx val="0"/>
              <c:layout>
                <c:manualLayout>
                  <c:x val="-0.151898200224972"/>
                  <c:y val="8.081616070903560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E72-416B-B607-B93E9997123A}"/>
                </c:ext>
              </c:extLst>
            </c:dLbl>
            <c:dLbl>
              <c:idx val="1"/>
              <c:layout>
                <c:manualLayout>
                  <c:x val="-8.1143450818647697E-2"/>
                  <c:y val="-0.1194425645877769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E72-416B-B607-B93E9997123A}"/>
                </c:ext>
              </c:extLst>
            </c:dLbl>
            <c:dLbl>
              <c:idx val="2"/>
              <c:layout>
                <c:manualLayout>
                  <c:x val="0.15789104486939101"/>
                  <c:y val="-1.1821821661294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E72-416B-B607-B93E9997123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Bystander Witnessed</c:v>
                </c:pt>
                <c:pt idx="1">
                  <c:v>Witnessed by 911 Responder</c:v>
                </c:pt>
                <c:pt idx="2">
                  <c:v>Unwitnessed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36.6</c:v>
                </c:pt>
                <c:pt idx="1">
                  <c:v>12.3</c:v>
                </c:pt>
                <c:pt idx="2">
                  <c:v>51.1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E72-416B-B607-B93E999712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7893852742091401"/>
          <c:y val="0.40561333788078702"/>
          <c:w val="0.25300946756655401"/>
          <c:h val="0.327839162670858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dk2" tx1="lt1" bg2="dk1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MI</a:t>
            </a:r>
            <a:endParaRPr lang="en-US" dirty="0"/>
          </a:p>
        </c:rich>
      </c:tx>
      <c:layout>
        <c:manualLayout>
          <c:xMode val="edge"/>
          <c:yMode val="edge"/>
          <c:x val="0.32103795679386199"/>
          <c:y val="0.11287484897721101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328007278442899"/>
          <c:y val="0.27617898558507398"/>
          <c:w val="0.54818281664283697"/>
          <c:h val="0.54177096518074097"/>
        </c:manualLayout>
      </c:layout>
      <c:pieChart>
        <c:varyColors val="1"/>
        <c:ser>
          <c:idx val="0"/>
          <c:order val="0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D334-4416-B408-5191CC99E0A6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D334-4416-B408-5191CC99E0A6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D334-4416-B408-5191CC99E0A6}"/>
              </c:ext>
            </c:extLst>
          </c:dPt>
          <c:dLbls>
            <c:dLbl>
              <c:idx val="0"/>
              <c:layout>
                <c:manualLayout>
                  <c:x val="-0.220472440944882"/>
                  <c:y val="5.428446444194470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39.6%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334-4416-B408-5191CC99E0A6}"/>
                </c:ext>
              </c:extLst>
            </c:dLbl>
            <c:dLbl>
              <c:idx val="1"/>
              <c:layout>
                <c:manualLayout>
                  <c:x val="0.101536644457904"/>
                  <c:y val="-0.1402441361496480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334-4416-B408-5191CC99E0A6}"/>
                </c:ext>
              </c:extLst>
            </c:dLbl>
            <c:dLbl>
              <c:idx val="2"/>
              <c:layout>
                <c:manualLayout>
                  <c:x val="0.16172279426610101"/>
                  <c:y val="0.1422584676915389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334-4416-B408-5191CC99E0A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Bystander</c:v>
                </c:pt>
                <c:pt idx="1">
                  <c:v>First Responder</c:v>
                </c:pt>
                <c:pt idx="2">
                  <c:v>EMS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39.6</c:v>
                </c:pt>
                <c:pt idx="1">
                  <c:v>27</c:v>
                </c:pt>
                <c:pt idx="2">
                  <c:v>33.4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334-4416-B408-5191CC99E0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767979002624699"/>
          <c:y val="0.39811669374661501"/>
          <c:w val="0.242501850730197"/>
          <c:h val="0.29796822272216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dk2" tx1="lt1" bg2="dk1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National</a:t>
            </a:r>
          </a:p>
        </c:rich>
      </c:tx>
      <c:layout>
        <c:manualLayout>
          <c:xMode val="edge"/>
          <c:yMode val="edge"/>
          <c:x val="0.26719176929806898"/>
          <c:y val="0.1181658175081059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328007278442899"/>
          <c:y val="0.27617898558507398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Who Initiated CPR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75C0-45D8-AAB6-74DA1A3F2988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75C0-45D8-AAB6-74DA1A3F2988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75C0-45D8-AAB6-74DA1A3F2988}"/>
              </c:ext>
            </c:extLst>
          </c:dPt>
          <c:dLbls>
            <c:dLbl>
              <c:idx val="0"/>
              <c:layout>
                <c:manualLayout>
                  <c:x val="-0.20601677507702801"/>
                  <c:y val="4.634810769621539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5C0-45D8-AAB6-74DA1A3F2988}"/>
                </c:ext>
              </c:extLst>
            </c:dLbl>
            <c:dLbl>
              <c:idx val="1"/>
              <c:layout>
                <c:manualLayout>
                  <c:x val="9.2041918673209294E-2"/>
                  <c:y val="-0.1521600626534589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5C0-45D8-AAB6-74DA1A3F2988}"/>
                </c:ext>
              </c:extLst>
            </c:dLbl>
            <c:dLbl>
              <c:idx val="2"/>
              <c:layout>
                <c:manualLayout>
                  <c:x val="0.16960059340408501"/>
                  <c:y val="0.11870480907628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5C0-45D8-AAB6-74DA1A3F298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Bystander</c:v>
                </c:pt>
                <c:pt idx="1">
                  <c:v>First Responder</c:v>
                </c:pt>
                <c:pt idx="2">
                  <c:v>EMS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39.4</c:v>
                </c:pt>
                <c:pt idx="1">
                  <c:v>29.3</c:v>
                </c:pt>
                <c:pt idx="2">
                  <c:v>31.2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5C0-45D8-AAB6-74DA1A3F29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691062655629604"/>
          <c:y val="0.398116797900262"/>
          <c:w val="0.21686082508917201"/>
          <c:h val="0.29796822272216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4"/>
    </mc:Choice>
    <mc:Fallback>
      <c:style val="44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State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Vfib/Vtach/Unknown Shockable</c:v>
                </c:pt>
                <c:pt idx="1">
                  <c:v>Asystole</c:v>
                </c:pt>
                <c:pt idx="2">
                  <c:v>Idioventricular/PEA</c:v>
                </c:pt>
                <c:pt idx="3">
                  <c:v>Unknown Unshockable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0.17299999999999999</c:v>
                </c:pt>
                <c:pt idx="1">
                  <c:v>0.47499999999999998</c:v>
                </c:pt>
                <c:pt idx="2">
                  <c:v>0.17699999999999999</c:v>
                </c:pt>
                <c:pt idx="3">
                  <c:v>0.17499999999999999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2F-44B9-A2C2-7351AC7A5C3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National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Vfib/Vtach/Unknown Shockable</c:v>
                </c:pt>
                <c:pt idx="1">
                  <c:v>Asystole</c:v>
                </c:pt>
                <c:pt idx="2">
                  <c:v>Idioventricular/PEA</c:v>
                </c:pt>
                <c:pt idx="3">
                  <c:v>Unknown Unshockable</c:v>
                </c:pt>
              </c:strCache>
            </c:strRef>
          </c:cat>
          <c:val>
            <c:numRef>
              <c:f>Sheet1!$C$2:$C$5</c:f>
              <c:numCache>
                <c:formatCode>0.00%</c:formatCode>
                <c:ptCount val="4"/>
                <c:pt idx="0">
                  <c:v>0.184</c:v>
                </c:pt>
                <c:pt idx="1">
                  <c:v>0.502</c:v>
                </c:pt>
                <c:pt idx="2">
                  <c:v>0.21199999999999999</c:v>
                </c:pt>
                <c:pt idx="3">
                  <c:v>0.10199999999999999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2F-44B9-A2C2-7351AC7A5C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8179360"/>
        <c:axId val="35851648"/>
      </c:barChart>
      <c:catAx>
        <c:axId val="238179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5851648"/>
        <c:crosses val="autoZero"/>
        <c:auto val="1"/>
        <c:lblAlgn val="ctr"/>
        <c:lblOffset val="100"/>
        <c:noMultiLvlLbl val="0"/>
      </c:catAx>
      <c:valAx>
        <c:axId val="3585164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3817936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noFill/>
  </c:spPr>
  <c:txPr>
    <a:bodyPr/>
    <a:lstStyle/>
    <a:p>
      <a:pPr>
        <a:defRPr sz="1799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MI</a:t>
            </a:r>
            <a:endParaRPr lang="en-US" dirty="0"/>
          </a:p>
        </c:rich>
      </c:tx>
      <c:layout>
        <c:manualLayout>
          <c:xMode val="edge"/>
          <c:yMode val="edge"/>
          <c:x val="0.3671207801611"/>
          <c:y val="9.8061167059183496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AED Application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5B72-43EA-BD7A-192FA25C9C74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5B72-43EA-BD7A-192FA25C9C74}"/>
              </c:ext>
            </c:extLst>
          </c:dPt>
          <c:dLbls>
            <c:dLbl>
              <c:idx val="0"/>
              <c:layout>
                <c:manualLayout>
                  <c:x val="-0.16937882764654399"/>
                  <c:y val="0.13026911260001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B72-43EA-BD7A-192FA25C9C74}"/>
                </c:ext>
              </c:extLst>
            </c:dLbl>
            <c:dLbl>
              <c:idx val="1"/>
              <c:layout>
                <c:manualLayout>
                  <c:x val="0.19557677165354301"/>
                  <c:y val="-0.19791140278049499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B72-43EA-BD7A-192FA25C9C7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34.6</c:v>
                </c:pt>
                <c:pt idx="1">
                  <c:v>65.400000000000006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72-43EA-BD7A-192FA25C9C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3516144208389"/>
          <c:y val="0.47169433037525199"/>
          <c:w val="0.15747002505368601"/>
          <c:h val="0.143438531877064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National</a:t>
            </a:r>
          </a:p>
        </c:rich>
      </c:tx>
      <c:layout>
        <c:manualLayout>
          <c:xMode val="edge"/>
          <c:yMode val="edge"/>
          <c:x val="0.28091382327209102"/>
          <c:y val="8.1406006250561797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AED Application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49A2-4E1A-998C-515CAB496E1A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49A2-4E1A-998C-515CAB496E1A}"/>
              </c:ext>
            </c:extLst>
          </c:dPt>
          <c:dLbls>
            <c:dLbl>
              <c:idx val="0"/>
              <c:layout>
                <c:manualLayout>
                  <c:x val="-0.16937882764654399"/>
                  <c:y val="0.13026911260001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9A2-4E1A-998C-515CAB496E1A}"/>
                </c:ext>
              </c:extLst>
            </c:dLbl>
            <c:dLbl>
              <c:idx val="1"/>
              <c:layout>
                <c:manualLayout>
                  <c:x val="0.19557677165354301"/>
                  <c:y val="-0.19791140278049499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9A2-4E1A-998C-515CAB496E1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28.9</c:v>
                </c:pt>
                <c:pt idx="1">
                  <c:v>71.099999999999994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A2-4E1A-998C-515CAB496E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6860362406622296"/>
          <c:y val="0.46246635103358302"/>
          <c:w val="0.15747002505368601"/>
          <c:h val="0.143438531877064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5E3DB0-575B-C942-B1CF-2C7B21037E22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03190-A6A1-9D4A-AD5C-98DB8FD35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4076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962425E-2844-484B-B192-BED0B2381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256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AF56D98-4525-A842-AC3D-FB9C97586C5C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EFD956-8122-BD48-9AAE-8CE24658FBE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EFD956-8122-BD48-9AAE-8CE24658FBE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0B75E4-4F2E-6746-ACFC-B0AA5D43099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0B75E4-4F2E-6746-ACFC-B0AA5D43099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0B75E4-4F2E-6746-ACFC-B0AA5D43099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594B67-1460-A049-A5A2-381E5337CBD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7257A3-D9CF-3047-AB9E-E5F4431A1E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7257A3-D9CF-3047-AB9E-E5F4431A1E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7257A3-D9CF-3047-AB9E-E5F4431A1E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7257A3-D9CF-3047-AB9E-E5F4431A1E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04 w 1722"/>
                <a:gd name="T1" fmla="*/ 57 h 66"/>
                <a:gd name="T2" fmla="*/ 1704 w 1722"/>
                <a:gd name="T3" fmla="*/ 51 h 66"/>
                <a:gd name="T4" fmla="*/ 0 w 1722"/>
                <a:gd name="T5" fmla="*/ 0 h 66"/>
                <a:gd name="T6" fmla="*/ 0 w 1722"/>
                <a:gd name="T7" fmla="*/ 39 h 66"/>
                <a:gd name="T8" fmla="*/ 1704 w 1722"/>
                <a:gd name="T9" fmla="*/ 57 h 66"/>
                <a:gd name="T10" fmla="*/ 1704 w 1722"/>
                <a:gd name="T11" fmla="*/ 57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66 w 975"/>
                <a:gd name="T1" fmla="*/ 48 h 101"/>
                <a:gd name="T2" fmla="*/ 966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66 w 975"/>
                <a:gd name="T9" fmla="*/ 48 h 101"/>
                <a:gd name="T10" fmla="*/ 966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23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23 w 2141"/>
                <a:gd name="T7" fmla="*/ 0 h 198"/>
                <a:gd name="T8" fmla="*/ 2123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55 w 2517"/>
                <a:gd name="T1" fmla="*/ 276 h 276"/>
                <a:gd name="T2" fmla="*/ 2490 w 2517"/>
                <a:gd name="T3" fmla="*/ 204 h 276"/>
                <a:gd name="T4" fmla="*/ 2233 w 2517"/>
                <a:gd name="T5" fmla="*/ 0 h 276"/>
                <a:gd name="T6" fmla="*/ 0 w 2517"/>
                <a:gd name="T7" fmla="*/ 276 h 276"/>
                <a:gd name="T8" fmla="*/ 2155 w 2517"/>
                <a:gd name="T9" fmla="*/ 276 h 276"/>
                <a:gd name="T10" fmla="*/ 2155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0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0 w 729"/>
                <a:gd name="T7" fmla="*/ 240 h 240"/>
                <a:gd name="T8" fmla="*/ 720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0 w 729"/>
                <a:gd name="T1" fmla="*/ 318 h 318"/>
                <a:gd name="T2" fmla="*/ 720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0 w 729"/>
                <a:gd name="T9" fmla="*/ 318 h 318"/>
                <a:gd name="T10" fmla="*/ 720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3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  <a:cs typeface="+mn-cs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  <a:cs typeface="+mn-cs"/>
                </a:endParaRPr>
              </a:p>
            </p:txBody>
          </p:sp>
        </p:grpSp>
      </p:grpSp>
      <p:sp>
        <p:nvSpPr>
          <p:cNvPr id="15876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876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17A04-A83C-2346-8C03-F086470B9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44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8A4E5-A040-2B45-AAA7-3F9C1D525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381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E5C18-4163-8841-B246-26B5DAF03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41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8CE79-537C-1142-A0D3-736E0241D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94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E95BE-8958-C44F-B5A8-973FD75D35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5929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31858-429D-104E-9F98-1C2254E489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98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77FDB-A596-5145-B92C-63A2416A7F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045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F7841-7A22-CF4B-99F7-9268744987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2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C5983-6BFA-C945-87C9-32E2941FB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945" y="6324600"/>
            <a:ext cx="9144000" cy="533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" name="Picture 9" descr="CARES logo_red.eps"/>
          <p:cNvPicPr>
            <a:picLocks noChangeAspect="1"/>
          </p:cNvPicPr>
          <p:nvPr userDrawn="1"/>
        </p:nvPicPr>
        <p:blipFill>
          <a:blip r:embed="rId2" cstate="email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4600"/>
            <a:ext cx="1448716" cy="459633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3124200" y="6477000"/>
            <a:ext cx="2895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0000C"/>
                </a:solidFill>
              </a:rPr>
              <a:t>CARES: 2017 State</a:t>
            </a:r>
            <a:r>
              <a:rPr lang="en-US" sz="1100" b="1" baseline="0" dirty="0" smtClean="0">
                <a:solidFill>
                  <a:srgbClr val="00000C"/>
                </a:solidFill>
              </a:rPr>
              <a:t> </a:t>
            </a:r>
            <a:r>
              <a:rPr lang="en-US" sz="1100" b="1" dirty="0" smtClean="0">
                <a:solidFill>
                  <a:srgbClr val="00000C"/>
                </a:solidFill>
              </a:rPr>
              <a:t>Summary</a:t>
            </a:r>
            <a:endParaRPr lang="en-US" sz="1100" b="1" dirty="0">
              <a:solidFill>
                <a:srgbClr val="00000C"/>
              </a:solidFill>
            </a:endParaRPr>
          </a:p>
        </p:txBody>
      </p:sp>
      <p:sp>
        <p:nvSpPr>
          <p:cNvPr id="12" name="Rectangle 46"/>
          <p:cNvSpPr txBox="1">
            <a:spLocks noChangeArrowheads="1"/>
          </p:cNvSpPr>
          <p:nvPr userDrawn="1"/>
        </p:nvSpPr>
        <p:spPr bwMode="auto">
          <a:xfrm>
            <a:off x="6705600" y="64008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318F7841-7A22-CF4B-99F7-926874498796}" type="slidenum">
              <a:rPr lang="en-US" smtClean="0">
                <a:solidFill>
                  <a:srgbClr val="00000C"/>
                </a:solidFill>
                <a:effectLst/>
              </a:rPr>
              <a:pPr>
                <a:defRPr/>
              </a:pPr>
              <a:t>‹#›</a:t>
            </a:fld>
            <a:endParaRPr lang="en-US" dirty="0">
              <a:solidFill>
                <a:srgbClr val="00000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42406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64F03-5254-8C44-BBBA-010C0187D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24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ACAED-5FE7-184E-A9D8-5E6694A4C0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36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1444F-7AE8-2E4E-8E0D-F61450385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08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4B79A-61CC-5D4B-B419-72C4EDB34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902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0C2D4-DDA1-2A4A-B474-E79697503F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07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576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577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577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04 w 1722"/>
                <a:gd name="T1" fmla="*/ 57 h 66"/>
                <a:gd name="T2" fmla="*/ 1704 w 1722"/>
                <a:gd name="T3" fmla="*/ 51 h 66"/>
                <a:gd name="T4" fmla="*/ 0 w 1722"/>
                <a:gd name="T5" fmla="*/ 0 h 66"/>
                <a:gd name="T6" fmla="*/ 0 w 1722"/>
                <a:gd name="T7" fmla="*/ 39 h 66"/>
                <a:gd name="T8" fmla="*/ 1704 w 1722"/>
                <a:gd name="T9" fmla="*/ 57 h 66"/>
                <a:gd name="T10" fmla="*/ 1704 w 1722"/>
                <a:gd name="T11" fmla="*/ 57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66 w 975"/>
                <a:gd name="T1" fmla="*/ 48 h 101"/>
                <a:gd name="T2" fmla="*/ 966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66 w 975"/>
                <a:gd name="T9" fmla="*/ 48 h 101"/>
                <a:gd name="T10" fmla="*/ 966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23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23 w 2141"/>
                <a:gd name="T7" fmla="*/ 0 h 198"/>
                <a:gd name="T8" fmla="*/ 2123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55 w 2517"/>
                <a:gd name="T1" fmla="*/ 276 h 276"/>
                <a:gd name="T2" fmla="*/ 2490 w 2517"/>
                <a:gd name="T3" fmla="*/ 204 h 276"/>
                <a:gd name="T4" fmla="*/ 2233 w 2517"/>
                <a:gd name="T5" fmla="*/ 0 h 276"/>
                <a:gd name="T6" fmla="*/ 0 w 2517"/>
                <a:gd name="T7" fmla="*/ 276 h 276"/>
                <a:gd name="T8" fmla="*/ 2155 w 2517"/>
                <a:gd name="T9" fmla="*/ 276 h 276"/>
                <a:gd name="T10" fmla="*/ 2155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0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0 w 729"/>
                <a:gd name="T7" fmla="*/ 240 h 240"/>
                <a:gd name="T8" fmla="*/ 720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0 w 729"/>
                <a:gd name="T1" fmla="*/ 318 h 318"/>
                <a:gd name="T2" fmla="*/ 720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0 w 729"/>
                <a:gd name="T9" fmla="*/ 318 h 318"/>
                <a:gd name="T10" fmla="*/ 720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577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577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577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577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577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3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577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577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577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577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577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577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577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577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  <a:cs typeface="+mn-cs"/>
                </a:endParaRPr>
              </a:p>
            </p:txBody>
          </p:sp>
          <p:sp>
            <p:nvSpPr>
              <p:cNvPr id="1577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  <a:cs typeface="+mn-cs"/>
                </a:endParaRPr>
              </a:p>
            </p:txBody>
          </p:sp>
        </p:grpSp>
      </p:grpSp>
      <p:sp>
        <p:nvSpPr>
          <p:cNvPr id="1577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77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77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7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7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7C22D9EA-1399-854B-9E30-A7D617BC5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41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  <p:sldLayoutId id="2147483938" r:id="rId12"/>
    <p:sldLayoutId id="2147483939" r:id="rId13"/>
    <p:sldLayoutId id="2147483940" r:id="rId1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charset="0"/>
        <a:buBlip>
          <a:blip r:embed="rId16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charset="0"/>
        <a:buBlip>
          <a:blip r:embed="rId17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charset="0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5.emf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Relationship Id="rId4" Type="http://schemas.openxmlformats.org/officeDocument/2006/relationships/chart" Target="../charts/char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Relationship Id="rId4" Type="http://schemas.openxmlformats.org/officeDocument/2006/relationships/chart" Target="../charts/char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chart" Target="../charts/chart7.xml"/><Relationship Id="rId2" Type="http://schemas.openxmlformats.org/officeDocument/2006/relationships/tags" Target="../tags/tag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533400" y="1387475"/>
            <a:ext cx="8382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Arial" charset="0"/>
                <a:cs typeface="+mj-cs"/>
              </a:rPr>
              <a:t>CARES 2017 Report Summary: Michigan</a:t>
            </a:r>
            <a:endParaRPr lang="en-US" sz="3200" b="1" dirty="0">
              <a:latin typeface="Arial" charset="0"/>
              <a:cs typeface="+mj-cs"/>
            </a:endParaRPr>
          </a:p>
        </p:txBody>
      </p:sp>
      <p:sp>
        <p:nvSpPr>
          <p:cNvPr id="17414" name="Text Box 8"/>
          <p:cNvSpPr txBox="1">
            <a:spLocks noChangeArrowheads="1"/>
          </p:cNvSpPr>
          <p:nvPr/>
        </p:nvSpPr>
        <p:spPr bwMode="auto">
          <a:xfrm>
            <a:off x="2971800" y="2895600"/>
            <a:ext cx="3657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 </a:t>
            </a:r>
          </a:p>
        </p:txBody>
      </p:sp>
      <p:sp>
        <p:nvSpPr>
          <p:cNvPr id="8" name="Line 20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0" y="3048000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pic>
        <p:nvPicPr>
          <p:cNvPr id="2" name="Picture 1" descr="CARES logo_red.eps"/>
          <p:cNvPicPr>
            <a:picLocks noChangeAspect="1"/>
          </p:cNvPicPr>
          <p:nvPr/>
        </p:nvPicPr>
        <p:blipFill>
          <a:blip r:embed="rId5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515" y="4038600"/>
            <a:ext cx="4082970" cy="1295400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15963959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38" y="26988"/>
            <a:ext cx="8836025" cy="11430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/>
              <a:t>Survival Rates: Overall Survival</a:t>
            </a:r>
            <a:endParaRPr lang="en-US" sz="4000" b="1" dirty="0"/>
          </a:p>
        </p:txBody>
      </p:sp>
      <p:sp>
        <p:nvSpPr>
          <p:cNvPr id="8" name="Line 20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graphicFrame>
        <p:nvGraphicFramePr>
          <p:cNvPr id="4" name="Content Placeholder 1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43808931"/>
              </p:ext>
            </p:extLst>
          </p:nvPr>
        </p:nvGraphicFramePr>
        <p:xfrm>
          <a:off x="533400" y="1447800"/>
          <a:ext cx="8374062" cy="4675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1057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38" y="103188"/>
            <a:ext cx="8836025" cy="887412"/>
          </a:xfrm>
        </p:spPr>
        <p:txBody>
          <a:bodyPr/>
          <a:lstStyle/>
          <a:p>
            <a:pPr>
              <a:defRPr/>
            </a:pPr>
            <a:r>
              <a:rPr lang="en-US" b="1" dirty="0"/>
              <a:t>Survival Rates: Bystander Witnessed </a:t>
            </a:r>
            <a:r>
              <a:rPr lang="en-US" b="1" dirty="0" err="1"/>
              <a:t>Shockable</a:t>
            </a:r>
            <a:r>
              <a:rPr lang="en-US" b="1" dirty="0"/>
              <a:t> Rhythm</a:t>
            </a:r>
          </a:p>
        </p:txBody>
      </p:sp>
      <p:sp>
        <p:nvSpPr>
          <p:cNvPr id="8" name="Line 20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graphicFrame>
        <p:nvGraphicFramePr>
          <p:cNvPr id="10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42108786"/>
              </p:ext>
            </p:extLst>
          </p:nvPr>
        </p:nvGraphicFramePr>
        <p:xfrm>
          <a:off x="457200" y="1447800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" y="5724436"/>
            <a:ext cx="899160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/>
              <a:buChar char="•"/>
              <a:defRPr/>
            </a:pPr>
            <a:r>
              <a:rPr lang="en-US" sz="1100" i="1" dirty="0" err="1" smtClean="0">
                <a:solidFill>
                  <a:srgbClr val="FFFFFF"/>
                </a:solidFill>
                <a:latin typeface="+mj-lt"/>
              </a:rPr>
              <a:t>Utstein</a:t>
            </a:r>
            <a:r>
              <a:rPr lang="en-US" sz="1100" i="1" dirty="0" smtClean="0">
                <a:solidFill>
                  <a:srgbClr val="FFFFFF"/>
                </a:solidFill>
                <a:latin typeface="+mj-lt"/>
              </a:rPr>
              <a:t> = </a:t>
            </a:r>
            <a:r>
              <a:rPr lang="en-US" sz="1100" i="1" dirty="0">
                <a:solidFill>
                  <a:srgbClr val="FFFFFF"/>
                </a:solidFill>
                <a:latin typeface="+mj-lt"/>
              </a:rPr>
              <a:t>Witnessed by bystander and found in a </a:t>
            </a:r>
            <a:r>
              <a:rPr lang="en-US" sz="1100" i="1" dirty="0" err="1">
                <a:solidFill>
                  <a:srgbClr val="FFFFFF"/>
                </a:solidFill>
                <a:latin typeface="+mj-lt"/>
              </a:rPr>
              <a:t>shockable</a:t>
            </a:r>
            <a:r>
              <a:rPr lang="en-US" sz="1100" i="1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1100" i="1" dirty="0" smtClean="0">
                <a:solidFill>
                  <a:srgbClr val="FFFFFF"/>
                </a:solidFill>
                <a:latin typeface="+mj-lt"/>
              </a:rPr>
              <a:t>rhythm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en-US" sz="1100" i="1" dirty="0" err="1" smtClean="0">
                <a:solidFill>
                  <a:srgbClr val="FFFFFF"/>
                </a:solidFill>
                <a:latin typeface="+mj-lt"/>
              </a:rPr>
              <a:t>Utstein</a:t>
            </a:r>
            <a:r>
              <a:rPr lang="en-US" sz="1100" i="1" dirty="0" smtClean="0">
                <a:solidFill>
                  <a:srgbClr val="FFFFFF"/>
                </a:solidFill>
                <a:latin typeface="+mj-lt"/>
              </a:rPr>
              <a:t> Bystander = </a:t>
            </a:r>
            <a:r>
              <a:rPr lang="en-US" sz="1100" i="1" dirty="0">
                <a:solidFill>
                  <a:srgbClr val="FFFFFF"/>
                </a:solidFill>
                <a:latin typeface="+mj-lt"/>
              </a:rPr>
              <a:t>Witnessed by bystander, found in </a:t>
            </a:r>
            <a:r>
              <a:rPr lang="en-US" sz="1100" i="1" dirty="0" err="1">
                <a:solidFill>
                  <a:srgbClr val="FFFFFF"/>
                </a:solidFill>
                <a:latin typeface="+mj-lt"/>
              </a:rPr>
              <a:t>shockable</a:t>
            </a:r>
            <a:r>
              <a:rPr lang="en-US" sz="1100" i="1" dirty="0">
                <a:solidFill>
                  <a:srgbClr val="FFFFFF"/>
                </a:solidFill>
                <a:latin typeface="+mj-lt"/>
              </a:rPr>
              <a:t> rhythm, and received some bystander intervention (CPR by bystander and/or AED applied by bystander</a:t>
            </a:r>
            <a:r>
              <a:rPr lang="en-US" sz="1100" dirty="0">
                <a:solidFill>
                  <a:srgbClr val="FFFFFF"/>
                </a:solidFill>
                <a:latin typeface="+mj-lt"/>
              </a:rPr>
              <a:t>)</a:t>
            </a:r>
            <a:endParaRPr lang="en-US" sz="1100" i="1" dirty="0">
              <a:solidFill>
                <a:srgbClr val="FFFF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5028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38" y="26988"/>
            <a:ext cx="8836025" cy="11430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Location of Arrest</a:t>
            </a:r>
            <a:endParaRPr lang="en-US" b="1" dirty="0"/>
          </a:p>
        </p:txBody>
      </p:sp>
      <p:sp>
        <p:nvSpPr>
          <p:cNvPr id="8" name="Line 20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0" y="1060450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graphicFrame>
        <p:nvGraphicFramePr>
          <p:cNvPr id="3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47114425"/>
              </p:ext>
            </p:extLst>
          </p:nvPr>
        </p:nvGraphicFramePr>
        <p:xfrm>
          <a:off x="4495800" y="1219200"/>
          <a:ext cx="4648200" cy="4648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867400" y="5257800"/>
            <a:ext cx="1304925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i="1" dirty="0" smtClean="0">
                <a:solidFill>
                  <a:schemeClr val="tx1">
                    <a:lumMod val="75000"/>
                  </a:schemeClr>
                </a:solidFill>
              </a:rPr>
              <a:t>N=6,879</a:t>
            </a:r>
            <a:endParaRPr lang="en-US" sz="1200" i="1" dirty="0">
              <a:solidFill>
                <a:schemeClr val="tx1">
                  <a:lumMod val="75000"/>
                </a:schemeClr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81727584"/>
              </p:ext>
            </p:extLst>
          </p:nvPr>
        </p:nvGraphicFramePr>
        <p:xfrm>
          <a:off x="0" y="1295400"/>
          <a:ext cx="4800600" cy="457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43000" y="5334000"/>
            <a:ext cx="1304925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i="1" dirty="0">
                <a:solidFill>
                  <a:schemeClr val="tx1">
                    <a:lumMod val="75000"/>
                  </a:schemeClr>
                </a:solidFill>
              </a:rPr>
              <a:t>N</a:t>
            </a:r>
            <a:r>
              <a:rPr lang="en-US" sz="1200" i="1" dirty="0" smtClean="0">
                <a:solidFill>
                  <a:schemeClr val="tx1">
                    <a:lumMod val="75000"/>
                  </a:schemeClr>
                </a:solidFill>
              </a:rPr>
              <a:t>=76,215</a:t>
            </a:r>
          </a:p>
        </p:txBody>
      </p:sp>
    </p:spTree>
    <p:extLst>
      <p:ext uri="{BB962C8B-B14F-4D97-AF65-F5344CB8AC3E}">
        <p14:creationId xmlns:p14="http://schemas.microsoft.com/office/powerpoint/2010/main" val="160971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38" y="26988"/>
            <a:ext cx="8836025" cy="11430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Arrest Witnessed Status</a:t>
            </a:r>
            <a:endParaRPr lang="en-US" b="1" dirty="0"/>
          </a:p>
        </p:txBody>
      </p:sp>
      <p:sp>
        <p:nvSpPr>
          <p:cNvPr id="8" name="Line 20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0" y="1060450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graphicFrame>
        <p:nvGraphicFramePr>
          <p:cNvPr id="3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87931145"/>
              </p:ext>
            </p:extLst>
          </p:nvPr>
        </p:nvGraphicFramePr>
        <p:xfrm>
          <a:off x="3667125" y="1144579"/>
          <a:ext cx="6400800" cy="4676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562600" y="5562600"/>
            <a:ext cx="1304925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i="1" dirty="0" smtClean="0">
                <a:solidFill>
                  <a:schemeClr val="tx1">
                    <a:lumMod val="75000"/>
                  </a:schemeClr>
                </a:solidFill>
              </a:rPr>
              <a:t>N=6,879</a:t>
            </a:r>
            <a:endParaRPr lang="en-US" sz="1200" i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5562600"/>
            <a:ext cx="1304925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i="1" dirty="0">
                <a:solidFill>
                  <a:schemeClr val="tx1">
                    <a:lumMod val="75000"/>
                  </a:schemeClr>
                </a:solidFill>
              </a:rPr>
              <a:t>N</a:t>
            </a:r>
            <a:r>
              <a:rPr lang="en-US" sz="1200" i="1" dirty="0" smtClean="0">
                <a:solidFill>
                  <a:schemeClr val="tx1">
                    <a:lumMod val="75000"/>
                  </a:schemeClr>
                </a:solidFill>
              </a:rPr>
              <a:t>=76,215</a:t>
            </a:r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80667646"/>
              </p:ext>
            </p:extLst>
          </p:nvPr>
        </p:nvGraphicFramePr>
        <p:xfrm>
          <a:off x="-676275" y="1254116"/>
          <a:ext cx="6400800" cy="4676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20095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38" y="26988"/>
            <a:ext cx="8836025" cy="11430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Who Initiated CPR?</a:t>
            </a:r>
            <a:endParaRPr lang="en-US" b="1" dirty="0"/>
          </a:p>
        </p:txBody>
      </p:sp>
      <p:sp>
        <p:nvSpPr>
          <p:cNvPr id="8" name="Line 20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0" y="1060450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graphicFrame>
        <p:nvGraphicFramePr>
          <p:cNvPr id="3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08173989"/>
              </p:ext>
            </p:extLst>
          </p:nvPr>
        </p:nvGraphicFramePr>
        <p:xfrm>
          <a:off x="4191000" y="1066800"/>
          <a:ext cx="4953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715000" y="5486400"/>
            <a:ext cx="1304925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i="1" dirty="0" smtClean="0">
                <a:solidFill>
                  <a:schemeClr val="tx1">
                    <a:lumMod val="75000"/>
                  </a:schemeClr>
                </a:solidFill>
              </a:rPr>
              <a:t>N=6,879</a:t>
            </a:r>
            <a:endParaRPr lang="en-US" sz="1200" i="1" dirty="0">
              <a:solidFill>
                <a:schemeClr val="tx1">
                  <a:lumMod val="75000"/>
                </a:schemeClr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28972036"/>
              </p:ext>
            </p:extLst>
          </p:nvPr>
        </p:nvGraphicFramePr>
        <p:xfrm>
          <a:off x="22002" y="1066800"/>
          <a:ext cx="52578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47800" y="5486400"/>
            <a:ext cx="1304925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i="1" dirty="0">
                <a:solidFill>
                  <a:schemeClr val="tx1">
                    <a:lumMod val="75000"/>
                  </a:schemeClr>
                </a:solidFill>
              </a:rPr>
              <a:t>N</a:t>
            </a:r>
            <a:r>
              <a:rPr lang="en-US" sz="1200" i="1" dirty="0" smtClean="0">
                <a:solidFill>
                  <a:schemeClr val="tx1">
                    <a:lumMod val="75000"/>
                  </a:schemeClr>
                </a:solidFill>
              </a:rPr>
              <a:t>=76,215</a:t>
            </a:r>
          </a:p>
        </p:txBody>
      </p:sp>
    </p:spTree>
    <p:extLst>
      <p:ext uri="{BB962C8B-B14F-4D97-AF65-F5344CB8AC3E}">
        <p14:creationId xmlns:p14="http://schemas.microsoft.com/office/powerpoint/2010/main" val="103043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38" y="26988"/>
            <a:ext cx="8836025" cy="11430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/>
              <a:t>First Arrest Rhythm</a:t>
            </a:r>
            <a:endParaRPr lang="en-US" sz="4000" b="1" dirty="0"/>
          </a:p>
        </p:txBody>
      </p:sp>
      <p:sp>
        <p:nvSpPr>
          <p:cNvPr id="8" name="Line 20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0" y="1060450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graphicFrame>
        <p:nvGraphicFramePr>
          <p:cNvPr id="81925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3827463" y="1028700"/>
          <a:ext cx="5518150" cy="515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" r:id="rId5" imgW="5516424" imgH="5150694" progId="Excel.Chart.8">
                  <p:embed/>
                </p:oleObj>
              </mc:Choice>
              <mc:Fallback>
                <p:oleObj r:id="rId5" imgW="5516424" imgH="5150694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7463" y="1028700"/>
                        <a:ext cx="5518150" cy="515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94450052"/>
              </p:ext>
            </p:extLst>
          </p:nvPr>
        </p:nvGraphicFramePr>
        <p:xfrm>
          <a:off x="533400" y="1371600"/>
          <a:ext cx="82677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413619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39" y="26988"/>
            <a:ext cx="8716962" cy="963612"/>
          </a:xfrm>
        </p:spPr>
        <p:txBody>
          <a:bodyPr/>
          <a:lstStyle/>
          <a:p>
            <a:pPr>
              <a:defRPr/>
            </a:pPr>
            <a:r>
              <a:rPr lang="en-US" sz="3600" b="1" dirty="0" smtClean="0"/>
              <a:t>Was an AED Applied (prior to EMS arrival)?</a:t>
            </a:r>
            <a:endParaRPr lang="en-US" sz="3600" b="1" dirty="0"/>
          </a:p>
        </p:txBody>
      </p:sp>
      <p:sp>
        <p:nvSpPr>
          <p:cNvPr id="8" name="Line 20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0" y="1060450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05557050"/>
              </p:ext>
            </p:extLst>
          </p:nvPr>
        </p:nvGraphicFramePr>
        <p:xfrm>
          <a:off x="4419600" y="1143000"/>
          <a:ext cx="4419600" cy="4575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791200" y="5410200"/>
            <a:ext cx="1304925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i="1" dirty="0" smtClean="0">
                <a:solidFill>
                  <a:schemeClr val="tx1">
                    <a:lumMod val="75000"/>
                  </a:schemeClr>
                </a:solidFill>
              </a:rPr>
              <a:t>N=6,879</a:t>
            </a:r>
            <a:endParaRPr lang="en-US" sz="1200" i="1" dirty="0">
              <a:solidFill>
                <a:schemeClr val="tx1">
                  <a:lumMod val="75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18262086"/>
              </p:ext>
            </p:extLst>
          </p:nvPr>
        </p:nvGraphicFramePr>
        <p:xfrm>
          <a:off x="76200" y="1295400"/>
          <a:ext cx="4343400" cy="4270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43000" y="5486400"/>
            <a:ext cx="130492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i="1" dirty="0">
                <a:solidFill>
                  <a:schemeClr val="tx1">
                    <a:lumMod val="75000"/>
                  </a:schemeClr>
                </a:solidFill>
              </a:rPr>
              <a:t>N</a:t>
            </a:r>
            <a:r>
              <a:rPr lang="en-US" sz="1200" i="1" dirty="0" smtClean="0">
                <a:solidFill>
                  <a:schemeClr val="tx1">
                    <a:lumMod val="75000"/>
                  </a:schemeClr>
                </a:solidFill>
              </a:rPr>
              <a:t>=76,210</a:t>
            </a:r>
            <a:endParaRPr lang="en-US" sz="1200" i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77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38" y="26988"/>
            <a:ext cx="8836025" cy="11430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/>
              <a:t>Who First Applied AED?</a:t>
            </a:r>
            <a:endParaRPr lang="en-US" sz="4000" b="1" dirty="0"/>
          </a:p>
        </p:txBody>
      </p:sp>
      <p:sp>
        <p:nvSpPr>
          <p:cNvPr id="8" name="Line 20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0" y="1060450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52027403"/>
              </p:ext>
            </p:extLst>
          </p:nvPr>
        </p:nvGraphicFramePr>
        <p:xfrm>
          <a:off x="4191000" y="1295400"/>
          <a:ext cx="5181600" cy="4575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791200" y="5562600"/>
            <a:ext cx="130492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i="1" dirty="0" smtClean="0">
                <a:solidFill>
                  <a:schemeClr val="tx1">
                    <a:lumMod val="75000"/>
                  </a:schemeClr>
                </a:solidFill>
              </a:rPr>
              <a:t>N=2,384</a:t>
            </a:r>
            <a:endParaRPr lang="en-US" sz="1200" i="1" dirty="0">
              <a:solidFill>
                <a:schemeClr val="tx1">
                  <a:lumMod val="75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5314894"/>
              </p:ext>
            </p:extLst>
          </p:nvPr>
        </p:nvGraphicFramePr>
        <p:xfrm>
          <a:off x="-914400" y="1219200"/>
          <a:ext cx="6858000" cy="4727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19200" y="5562600"/>
            <a:ext cx="1304925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i="1" dirty="0">
                <a:solidFill>
                  <a:schemeClr val="tx1">
                    <a:lumMod val="75000"/>
                  </a:schemeClr>
                </a:solidFill>
              </a:rPr>
              <a:t>N</a:t>
            </a:r>
            <a:r>
              <a:rPr lang="en-US" sz="1200" i="1" dirty="0" smtClean="0">
                <a:solidFill>
                  <a:schemeClr val="tx1">
                    <a:lumMod val="75000"/>
                  </a:schemeClr>
                </a:solidFill>
              </a:rPr>
              <a:t>=22,036</a:t>
            </a:r>
          </a:p>
        </p:txBody>
      </p:sp>
    </p:spTree>
    <p:extLst>
      <p:ext uri="{BB962C8B-B14F-4D97-AF65-F5344CB8AC3E}">
        <p14:creationId xmlns:p14="http://schemas.microsoft.com/office/powerpoint/2010/main" val="216016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38" y="26988"/>
            <a:ext cx="8836025" cy="11430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/>
              <a:t>Sustained ROSC</a:t>
            </a:r>
            <a:endParaRPr lang="en-US" sz="4000" b="1" dirty="0"/>
          </a:p>
        </p:txBody>
      </p:sp>
      <p:sp>
        <p:nvSpPr>
          <p:cNvPr id="8" name="Line 20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0" y="1060450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16887002"/>
              </p:ext>
            </p:extLst>
          </p:nvPr>
        </p:nvGraphicFramePr>
        <p:xfrm>
          <a:off x="4648200" y="1295400"/>
          <a:ext cx="4648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172200" y="5715000"/>
            <a:ext cx="130492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i="1" dirty="0" smtClean="0">
                <a:solidFill>
                  <a:schemeClr val="tx1">
                    <a:lumMod val="75000"/>
                  </a:schemeClr>
                </a:solidFill>
              </a:rPr>
              <a:t>N=6,879</a:t>
            </a:r>
            <a:endParaRPr lang="en-US" sz="1200" i="1" dirty="0">
              <a:solidFill>
                <a:schemeClr val="tx1">
                  <a:lumMod val="75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29558897"/>
              </p:ext>
            </p:extLst>
          </p:nvPr>
        </p:nvGraphicFramePr>
        <p:xfrm>
          <a:off x="228600" y="1371600"/>
          <a:ext cx="4648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0" y="5715000"/>
            <a:ext cx="130492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i="1" dirty="0">
                <a:solidFill>
                  <a:schemeClr val="tx1">
                    <a:lumMod val="75000"/>
                  </a:schemeClr>
                </a:solidFill>
              </a:rPr>
              <a:t>N</a:t>
            </a:r>
            <a:r>
              <a:rPr lang="en-US" sz="1200" i="1" dirty="0" smtClean="0">
                <a:solidFill>
                  <a:schemeClr val="tx1">
                    <a:lumMod val="75000"/>
                  </a:schemeClr>
                </a:solidFill>
              </a:rPr>
              <a:t>=76,214</a:t>
            </a:r>
            <a:endParaRPr lang="en-US" sz="1200" i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93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38" y="26988"/>
            <a:ext cx="8836025" cy="11430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/>
              <a:t>Field Hypothermia</a:t>
            </a:r>
            <a:endParaRPr lang="en-US" sz="4000" b="1" dirty="0"/>
          </a:p>
        </p:txBody>
      </p:sp>
      <p:sp>
        <p:nvSpPr>
          <p:cNvPr id="8" name="Line 20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0" y="1060450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16278545"/>
              </p:ext>
            </p:extLst>
          </p:nvPr>
        </p:nvGraphicFramePr>
        <p:xfrm>
          <a:off x="4343400" y="1219200"/>
          <a:ext cx="4648200" cy="4727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791200" y="5562600"/>
            <a:ext cx="1304925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i="1" dirty="0" smtClean="0">
                <a:solidFill>
                  <a:schemeClr val="tx1">
                    <a:lumMod val="75000"/>
                  </a:schemeClr>
                </a:solidFill>
              </a:rPr>
              <a:t>N=6,879</a:t>
            </a:r>
            <a:endParaRPr lang="en-US" sz="1200" i="1" dirty="0">
              <a:solidFill>
                <a:schemeClr val="tx1">
                  <a:lumMod val="75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02859040"/>
              </p:ext>
            </p:extLst>
          </p:nvPr>
        </p:nvGraphicFramePr>
        <p:xfrm>
          <a:off x="304800" y="1295400"/>
          <a:ext cx="4648200" cy="4727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76400" y="5638800"/>
            <a:ext cx="1304925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i="1" dirty="0">
                <a:solidFill>
                  <a:schemeClr val="tx1">
                    <a:lumMod val="75000"/>
                  </a:schemeClr>
                </a:solidFill>
              </a:rPr>
              <a:t>N</a:t>
            </a:r>
            <a:r>
              <a:rPr lang="en-US" sz="1200" i="1" dirty="0" smtClean="0">
                <a:solidFill>
                  <a:schemeClr val="tx1">
                    <a:lumMod val="75000"/>
                  </a:schemeClr>
                </a:solidFill>
              </a:rPr>
              <a:t>=76,214</a:t>
            </a:r>
          </a:p>
        </p:txBody>
      </p:sp>
    </p:spTree>
    <p:extLst>
      <p:ext uri="{BB962C8B-B14F-4D97-AF65-F5344CB8AC3E}">
        <p14:creationId xmlns:p14="http://schemas.microsoft.com/office/powerpoint/2010/main" val="213818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7248&quot;/&gt;&lt;partner val=&quot;535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1&quot;/&gt;&lt;m_mruColor&gt;&lt;m_vecMRU length=&quot;1&quot;&gt;&lt;elem&gt;&lt;m_ppcolschidx val=&quot;0&quot;/&gt;&lt;m_rgb r=&quot;f4&quot; g=&quot;f4&quot; b=&quot;f4&quot;/&gt;&lt;/elem&gt;&lt;/m_vecMRU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/m_precDefault&gt;&lt;/CDefaultPrec&gt;&lt;/root&gt;"/>
  <p:tag name="THINKCELLUNDODONOTDELETE" val="16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MfrxcjdgkObC1cHJ61HZ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MfrxcjdgkObC1cHJ61HZ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MfrxcjdgkObC1cHJ61HZ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MfrxcjdgkObC1cHJ61HZ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MfrxcjdgkObC1cHJ61HZ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MfrxcjdgkObC1cHJ61HZ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MfrxcjdgkObC1cHJ61HZ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MfrxcjdgkObC1cHJ61HZ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MfrxcjdgkObC1cHJ61HZ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MfrxcjdgkObC1cHJ61HZ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MfrxcjdgkObC1cHJ61HZQ"/>
</p:tagLst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Beam 2">
    <a:dk1>
      <a:srgbClr val="000080"/>
    </a:dk1>
    <a:lt1>
      <a:srgbClr val="FFFFFF"/>
    </a:lt1>
    <a:dk2>
      <a:srgbClr val="000099"/>
    </a:dk2>
    <a:lt2>
      <a:srgbClr val="FFFFFF"/>
    </a:lt2>
    <a:accent1>
      <a:srgbClr val="3366FF"/>
    </a:accent1>
    <a:accent2>
      <a:srgbClr val="7B46D0"/>
    </a:accent2>
    <a:accent3>
      <a:srgbClr val="AAAACA"/>
    </a:accent3>
    <a:accent4>
      <a:srgbClr val="DADADA"/>
    </a:accent4>
    <a:accent5>
      <a:srgbClr val="ADB8FF"/>
    </a:accent5>
    <a:accent6>
      <a:srgbClr val="6F3FBC"/>
    </a:accent6>
    <a:hlink>
      <a:srgbClr val="86D1EC"/>
    </a:hlink>
    <a:folHlink>
      <a:srgbClr val="45C984"/>
    </a:folHlink>
  </a:clrScheme>
</a:themeOverride>
</file>

<file path=ppt/theme/themeOverride2.xml><?xml version="1.0" encoding="utf-8"?>
<a:themeOverride xmlns:a="http://schemas.openxmlformats.org/drawingml/2006/main">
  <a:clrScheme name="Beam 2">
    <a:dk1>
      <a:srgbClr val="000080"/>
    </a:dk1>
    <a:lt1>
      <a:srgbClr val="FFFFFF"/>
    </a:lt1>
    <a:dk2>
      <a:srgbClr val="000099"/>
    </a:dk2>
    <a:lt2>
      <a:srgbClr val="FFFFFF"/>
    </a:lt2>
    <a:accent1>
      <a:srgbClr val="3366FF"/>
    </a:accent1>
    <a:accent2>
      <a:srgbClr val="7B46D0"/>
    </a:accent2>
    <a:accent3>
      <a:srgbClr val="AAAACA"/>
    </a:accent3>
    <a:accent4>
      <a:srgbClr val="DADADA"/>
    </a:accent4>
    <a:accent5>
      <a:srgbClr val="ADB8FF"/>
    </a:accent5>
    <a:accent6>
      <a:srgbClr val="6F3FBC"/>
    </a:accent6>
    <a:hlink>
      <a:srgbClr val="86D1EC"/>
    </a:hlink>
    <a:folHlink>
      <a:srgbClr val="45C984"/>
    </a:folHlink>
  </a:clrScheme>
  <a:fontScheme name="Beam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Beam 2">
    <a:dk1>
      <a:srgbClr val="000080"/>
    </a:dk1>
    <a:lt1>
      <a:srgbClr val="FFFFFF"/>
    </a:lt1>
    <a:dk2>
      <a:srgbClr val="000099"/>
    </a:dk2>
    <a:lt2>
      <a:srgbClr val="FFFFFF"/>
    </a:lt2>
    <a:accent1>
      <a:srgbClr val="3366FF"/>
    </a:accent1>
    <a:accent2>
      <a:srgbClr val="7B46D0"/>
    </a:accent2>
    <a:accent3>
      <a:srgbClr val="AAAACA"/>
    </a:accent3>
    <a:accent4>
      <a:srgbClr val="DADADA"/>
    </a:accent4>
    <a:accent5>
      <a:srgbClr val="ADB8FF"/>
    </a:accent5>
    <a:accent6>
      <a:srgbClr val="6F3FBC"/>
    </a:accent6>
    <a:hlink>
      <a:srgbClr val="86D1EC"/>
    </a:hlink>
    <a:folHlink>
      <a:srgbClr val="45C984"/>
    </a:folHlink>
  </a:clrScheme>
  <a:fontScheme name="Beam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Beam 2">
    <a:dk1>
      <a:srgbClr val="000080"/>
    </a:dk1>
    <a:lt1>
      <a:srgbClr val="FFFFFF"/>
    </a:lt1>
    <a:dk2>
      <a:srgbClr val="000099"/>
    </a:dk2>
    <a:lt2>
      <a:srgbClr val="FFFFFF"/>
    </a:lt2>
    <a:accent1>
      <a:srgbClr val="3366FF"/>
    </a:accent1>
    <a:accent2>
      <a:srgbClr val="7B46D0"/>
    </a:accent2>
    <a:accent3>
      <a:srgbClr val="AAAACA"/>
    </a:accent3>
    <a:accent4>
      <a:srgbClr val="DADADA"/>
    </a:accent4>
    <a:accent5>
      <a:srgbClr val="ADB8FF"/>
    </a:accent5>
    <a:accent6>
      <a:srgbClr val="6F3FBC"/>
    </a:accent6>
    <a:hlink>
      <a:srgbClr val="86D1EC"/>
    </a:hlink>
    <a:folHlink>
      <a:srgbClr val="45C984"/>
    </a:folHlink>
  </a:clrScheme>
  <a:fontScheme name="Beam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Beam 2">
    <a:dk1>
      <a:srgbClr val="000080"/>
    </a:dk1>
    <a:lt1>
      <a:srgbClr val="FFFFFF"/>
    </a:lt1>
    <a:dk2>
      <a:srgbClr val="000099"/>
    </a:dk2>
    <a:lt2>
      <a:srgbClr val="FFFFFF"/>
    </a:lt2>
    <a:accent1>
      <a:srgbClr val="3366FF"/>
    </a:accent1>
    <a:accent2>
      <a:srgbClr val="7B46D0"/>
    </a:accent2>
    <a:accent3>
      <a:srgbClr val="AAAACA"/>
    </a:accent3>
    <a:accent4>
      <a:srgbClr val="DADADA"/>
    </a:accent4>
    <a:accent5>
      <a:srgbClr val="ADB8FF"/>
    </a:accent5>
    <a:accent6>
      <a:srgbClr val="6F3FBC"/>
    </a:accent6>
    <a:hlink>
      <a:srgbClr val="86D1EC"/>
    </a:hlink>
    <a:folHlink>
      <a:srgbClr val="45C984"/>
    </a:folHlink>
  </a:clrScheme>
  <a:fontScheme name="Beam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Beam 2">
    <a:dk1>
      <a:srgbClr val="000080"/>
    </a:dk1>
    <a:lt1>
      <a:srgbClr val="FFFFFF"/>
    </a:lt1>
    <a:dk2>
      <a:srgbClr val="000099"/>
    </a:dk2>
    <a:lt2>
      <a:srgbClr val="FFFFFF"/>
    </a:lt2>
    <a:accent1>
      <a:srgbClr val="3366FF"/>
    </a:accent1>
    <a:accent2>
      <a:srgbClr val="7B46D0"/>
    </a:accent2>
    <a:accent3>
      <a:srgbClr val="AAAACA"/>
    </a:accent3>
    <a:accent4>
      <a:srgbClr val="DADADA"/>
    </a:accent4>
    <a:accent5>
      <a:srgbClr val="ADB8FF"/>
    </a:accent5>
    <a:accent6>
      <a:srgbClr val="6F3FBC"/>
    </a:accent6>
    <a:hlink>
      <a:srgbClr val="86D1EC"/>
    </a:hlink>
    <a:folHlink>
      <a:srgbClr val="45C984"/>
    </a:folHlink>
  </a:clrScheme>
  <a:fontScheme name="Beam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Beam 2">
    <a:dk1>
      <a:srgbClr val="000080"/>
    </a:dk1>
    <a:lt1>
      <a:srgbClr val="FFFFFF"/>
    </a:lt1>
    <a:dk2>
      <a:srgbClr val="000099"/>
    </a:dk2>
    <a:lt2>
      <a:srgbClr val="FFFFFF"/>
    </a:lt2>
    <a:accent1>
      <a:srgbClr val="3366FF"/>
    </a:accent1>
    <a:accent2>
      <a:srgbClr val="7B46D0"/>
    </a:accent2>
    <a:accent3>
      <a:srgbClr val="AAAACA"/>
    </a:accent3>
    <a:accent4>
      <a:srgbClr val="DADADA"/>
    </a:accent4>
    <a:accent5>
      <a:srgbClr val="ADB8FF"/>
    </a:accent5>
    <a:accent6>
      <a:srgbClr val="6F3FBC"/>
    </a:accent6>
    <a:hlink>
      <a:srgbClr val="86D1EC"/>
    </a:hlink>
    <a:folHlink>
      <a:srgbClr val="45C984"/>
    </a:folHlink>
  </a:clrScheme>
  <a:fontScheme name="Beam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Beam 2">
    <a:dk1>
      <a:srgbClr val="000080"/>
    </a:dk1>
    <a:lt1>
      <a:srgbClr val="FFFFFF"/>
    </a:lt1>
    <a:dk2>
      <a:srgbClr val="000099"/>
    </a:dk2>
    <a:lt2>
      <a:srgbClr val="FFFFFF"/>
    </a:lt2>
    <a:accent1>
      <a:srgbClr val="3366FF"/>
    </a:accent1>
    <a:accent2>
      <a:srgbClr val="7B46D0"/>
    </a:accent2>
    <a:accent3>
      <a:srgbClr val="AAAACA"/>
    </a:accent3>
    <a:accent4>
      <a:srgbClr val="DADADA"/>
    </a:accent4>
    <a:accent5>
      <a:srgbClr val="ADB8FF"/>
    </a:accent5>
    <a:accent6>
      <a:srgbClr val="6F3FBC"/>
    </a:accent6>
    <a:hlink>
      <a:srgbClr val="86D1EC"/>
    </a:hlink>
    <a:folHlink>
      <a:srgbClr val="45C984"/>
    </a:folHlink>
  </a:clrScheme>
  <a:fontScheme name="Beam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Beam 2">
    <a:dk1>
      <a:srgbClr val="000080"/>
    </a:dk1>
    <a:lt1>
      <a:srgbClr val="FFFFFF"/>
    </a:lt1>
    <a:dk2>
      <a:srgbClr val="000099"/>
    </a:dk2>
    <a:lt2>
      <a:srgbClr val="FFFFFF"/>
    </a:lt2>
    <a:accent1>
      <a:srgbClr val="3366FF"/>
    </a:accent1>
    <a:accent2>
      <a:srgbClr val="7B46D0"/>
    </a:accent2>
    <a:accent3>
      <a:srgbClr val="AAAACA"/>
    </a:accent3>
    <a:accent4>
      <a:srgbClr val="DADADA"/>
    </a:accent4>
    <a:accent5>
      <a:srgbClr val="ADB8FF"/>
    </a:accent5>
    <a:accent6>
      <a:srgbClr val="6F3FBC"/>
    </a:accent6>
    <a:hlink>
      <a:srgbClr val="86D1EC"/>
    </a:hlink>
    <a:folHlink>
      <a:srgbClr val="45C984"/>
    </a:folHlink>
  </a:clrScheme>
  <a:fontScheme name="Beam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31885</TotalTime>
  <Words>148</Words>
  <Application>Microsoft Office PowerPoint</Application>
  <PresentationFormat>On-screen Show (4:3)</PresentationFormat>
  <Paragraphs>71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ＭＳ Ｐゴシック</vt:lpstr>
      <vt:lpstr>Arial</vt:lpstr>
      <vt:lpstr>Wingdings</vt:lpstr>
      <vt:lpstr>Beam</vt:lpstr>
      <vt:lpstr>Microsoft Excel Chart</vt:lpstr>
      <vt:lpstr>CARES 2017 Report Summary: Michigan</vt:lpstr>
      <vt:lpstr>Location of Arrest</vt:lpstr>
      <vt:lpstr>Arrest Witnessed Status</vt:lpstr>
      <vt:lpstr>Who Initiated CPR?</vt:lpstr>
      <vt:lpstr>First Arrest Rhythm</vt:lpstr>
      <vt:lpstr>Was an AED Applied (prior to EMS arrival)?</vt:lpstr>
      <vt:lpstr>Who First Applied AED?</vt:lpstr>
      <vt:lpstr>Sustained ROSC</vt:lpstr>
      <vt:lpstr>Field Hypothermia</vt:lpstr>
      <vt:lpstr>Survival Rates: Overall Survival</vt:lpstr>
      <vt:lpstr>Survival Rates: Bystander Witnessed Shockable Rhythm</vt:lpstr>
    </vt:vector>
  </TitlesOfParts>
  <Company>Emory Healthcare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C.A.R.E.S.</dc:title>
  <dc:creator>Med7paj</dc:creator>
  <cp:lastModifiedBy>Shields, Teri</cp:lastModifiedBy>
  <cp:revision>334</cp:revision>
  <dcterms:created xsi:type="dcterms:W3CDTF">2014-02-10T13:32:10Z</dcterms:created>
  <dcterms:modified xsi:type="dcterms:W3CDTF">2018-04-24T19:22:49Z</dcterms:modified>
</cp:coreProperties>
</file>